
<file path=[Content_Types].xml><?xml version="1.0" encoding="utf-8"?>
<Types xmlns="http://schemas.openxmlformats.org/package/2006/content-types">
  <Default Extension="png" ContentType="image/png"/>
  <Default Extension="jfif" ContentType="image/jpe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4" autoAdjust="0"/>
    <p:restoredTop sz="94660"/>
  </p:normalViewPr>
  <p:slideViewPr>
    <p:cSldViewPr snapToGrid="0">
      <p:cViewPr varScale="1">
        <p:scale>
          <a:sx n="84" d="100"/>
          <a:sy n="84" d="100"/>
        </p:scale>
        <p:origin x="114" y="7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7607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546CA99D-0E0C-4BDD-ACD4-484E322ED49F}" type="datetimeFigureOut">
              <a:rPr lang="en-GB" smtClean="0"/>
              <a:t>20/04/2020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667714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2266938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095557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1158240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976610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42870411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32311203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982573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2623545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CA99D-0E0C-4BDD-ACD4-484E322ED49F}" type="datetimeFigureOut">
              <a:rPr lang="en-GB" smtClean="0"/>
              <a:t>20/04/2020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431039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46CA99D-0E0C-4BDD-ACD4-484E322ED49F}" type="datetimeFigureOut">
              <a:rPr lang="en-GB" smtClean="0"/>
              <a:t>20/04/2020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2343011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46CA99D-0E0C-4BDD-ACD4-484E322ED49F}" type="datetimeFigureOut">
              <a:rPr lang="en-GB" smtClean="0"/>
              <a:t>20/04/2020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1300345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46CA99D-0E0C-4BDD-ACD4-484E322ED49F}" type="datetimeFigureOut">
              <a:rPr lang="en-GB" smtClean="0"/>
              <a:t>20/04/2020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728606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CA99D-0E0C-4BDD-ACD4-484E322ED49F}" type="datetimeFigureOut">
              <a:rPr lang="en-GB" smtClean="0"/>
              <a:t>20/04/2020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1670926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6CA99D-0E0C-4BDD-ACD4-484E322ED49F}" type="datetimeFigureOut">
              <a:rPr lang="en-GB" smtClean="0"/>
              <a:t>20/04/2020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3244780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6CA99D-0E0C-4BDD-ACD4-484E322ED49F}" type="datetimeFigureOut">
              <a:rPr lang="en-GB" smtClean="0"/>
              <a:t>20/04/2020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CB24EE0-9881-4033-97C2-772B6BB7AEC0}" type="slidenum">
              <a:rPr lang="en-GB" smtClean="0"/>
              <a:t>‹#›</a:t>
            </a:fld>
            <a:endParaRPr lang="en-GB"/>
          </a:p>
        </p:txBody>
      </p:sp>
    </p:spTree>
    <p:extLst>
      <p:ext uri="{BB962C8B-B14F-4D97-AF65-F5344CB8AC3E}">
        <p14:creationId xmlns:p14="http://schemas.microsoft.com/office/powerpoint/2010/main" val="4043197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46CA99D-0E0C-4BDD-ACD4-484E322ED49F}" type="datetimeFigureOut">
              <a:rPr lang="en-GB" smtClean="0"/>
              <a:t>20/04/2020</a:t>
            </a:fld>
            <a:endParaRPr lang="en-GB"/>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GB"/>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CB24EE0-9881-4033-97C2-772B6BB7AEC0}" type="slidenum">
              <a:rPr lang="en-GB" smtClean="0"/>
              <a:t>‹#›</a:t>
            </a:fld>
            <a:endParaRPr lang="en-GB"/>
          </a:p>
        </p:txBody>
      </p:sp>
    </p:spTree>
    <p:extLst>
      <p:ext uri="{BB962C8B-B14F-4D97-AF65-F5344CB8AC3E}">
        <p14:creationId xmlns:p14="http://schemas.microsoft.com/office/powerpoint/2010/main" val="1812477444"/>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2.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image" Target="../media/image12.jfi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0239" y="131975"/>
            <a:ext cx="10058400" cy="5706963"/>
          </a:xfrm>
          <a:prstGeom prst="rect">
            <a:avLst/>
          </a:prstGeom>
        </p:spPr>
      </p:pic>
      <p:sp>
        <p:nvSpPr>
          <p:cNvPr id="3" name="Rectangle 2"/>
          <p:cNvSpPr/>
          <p:nvPr/>
        </p:nvSpPr>
        <p:spPr>
          <a:xfrm>
            <a:off x="2628442" y="5838938"/>
            <a:ext cx="728199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The Stations of the Cross</a:t>
            </a:r>
          </a:p>
        </p:txBody>
      </p:sp>
      <p:pic>
        <p:nvPicPr>
          <p:cNvPr id="7" name="Title page">
            <a:hlinkClick r:id="" action="ppaction://media"/>
            <a:extLst>
              <a:ext uri="{FF2B5EF4-FFF2-40B4-BE49-F238E27FC236}">
                <a16:creationId xmlns:a16="http://schemas.microsoft.com/office/drawing/2014/main" id="{3229C6DF-4FC7-4F48-B6A7-BFC117C4DCF7}"/>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1794201" y="6056921"/>
            <a:ext cx="487363" cy="487363"/>
          </a:xfrm>
          <a:prstGeom prst="rect">
            <a:avLst/>
          </a:prstGeom>
        </p:spPr>
      </p:pic>
    </p:spTree>
    <p:extLst>
      <p:ext uri="{BB962C8B-B14F-4D97-AF65-F5344CB8AC3E}">
        <p14:creationId xmlns:p14="http://schemas.microsoft.com/office/powerpoint/2010/main" val="310111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3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9. Jesus falls for the third time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0781" y="895201"/>
            <a:ext cx="7084775" cy="5410659"/>
          </a:xfrm>
          <a:prstGeom prst="rect">
            <a:avLst/>
          </a:prstGeom>
        </p:spPr>
      </p:pic>
      <p:sp>
        <p:nvSpPr>
          <p:cNvPr id="4" name="TextBox 3">
            <a:extLst>
              <a:ext uri="{FF2B5EF4-FFF2-40B4-BE49-F238E27FC236}">
                <a16:creationId xmlns:a16="http://schemas.microsoft.com/office/drawing/2014/main" id="{1F78405F-1E6D-41A4-BDE6-776879D4B594}"/>
              </a:ext>
            </a:extLst>
          </p:cNvPr>
          <p:cNvSpPr txBox="1"/>
          <p:nvPr/>
        </p:nvSpPr>
        <p:spPr>
          <a:xfrm>
            <a:off x="292231" y="1293288"/>
            <a:ext cx="4472715" cy="4801314"/>
          </a:xfrm>
          <a:prstGeom prst="rect">
            <a:avLst/>
          </a:prstGeom>
          <a:noFill/>
        </p:spPr>
        <p:txBody>
          <a:bodyPr wrap="square" rtlCol="0">
            <a:spAutoFit/>
          </a:bodyPr>
          <a:lstStyle/>
          <a:p>
            <a:r>
              <a:rPr lang="en-GB" dirty="0">
                <a:latin typeface="Century Gothic" panose="020B0502020202020204" pitchFamily="34" charset="0"/>
              </a:rPr>
              <a:t>Jesus was now literally dying on his feet. He had carried his cross all across the city and was almost at the place where they would hang him on the cross. Even so, there was no let up. The soldiers continued to bully him into getting up and making the last part of the journey to the top of the hill.</a:t>
            </a:r>
          </a:p>
          <a:p>
            <a:endParaRPr lang="en-GB" dirty="0">
              <a:latin typeface="Century Gothic" panose="020B0502020202020204" pitchFamily="34" charset="0"/>
            </a:endParaRPr>
          </a:p>
          <a:p>
            <a:r>
              <a:rPr lang="en-GB" dirty="0">
                <a:latin typeface="Century Gothic" panose="020B0502020202020204" pitchFamily="34" charset="0"/>
              </a:rPr>
              <a:t>With its painted background  and sculpted figure and cross, this image feels very real. The sculpted figure creates a shadow on the background and you can clearly see the pain Jesus is in here. His body now looks thin and very weak and you can see his muscles straining to lift the cross up.</a:t>
            </a:r>
          </a:p>
        </p:txBody>
      </p:sp>
      <p:pic>
        <p:nvPicPr>
          <p:cNvPr id="5" name="Station 9">
            <a:hlinkClick r:id="" action="ppaction://media"/>
            <a:extLst>
              <a:ext uri="{FF2B5EF4-FFF2-40B4-BE49-F238E27FC236}">
                <a16:creationId xmlns:a16="http://schemas.microsoft.com/office/drawing/2014/main" id="{7FDCF20D-B541-40C3-9679-B611880EB227}"/>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4190505" y="249804"/>
            <a:ext cx="487363" cy="487363"/>
          </a:xfrm>
          <a:prstGeom prst="rect">
            <a:avLst/>
          </a:prstGeom>
        </p:spPr>
      </p:pic>
    </p:spTree>
    <p:extLst>
      <p:ext uri="{BB962C8B-B14F-4D97-AF65-F5344CB8AC3E}">
        <p14:creationId xmlns:p14="http://schemas.microsoft.com/office/powerpoint/2010/main" val="1058322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57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1" y="254524"/>
            <a:ext cx="5062193" cy="369332"/>
          </a:xfrm>
          <a:prstGeom prst="rect">
            <a:avLst/>
          </a:prstGeom>
          <a:noFill/>
        </p:spPr>
        <p:txBody>
          <a:bodyPr wrap="square" rtlCol="0">
            <a:spAutoFit/>
          </a:bodyPr>
          <a:lstStyle/>
          <a:p>
            <a:r>
              <a:rPr lang="en-GB" b="1" u="sng" dirty="0">
                <a:latin typeface="Century Gothic" panose="020B0502020202020204" pitchFamily="34" charset="0"/>
              </a:rPr>
              <a:t>10. Jesus is stripped of his clothes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230" y="820132"/>
            <a:ext cx="5538119" cy="5783343"/>
          </a:xfrm>
          <a:prstGeom prst="rect">
            <a:avLst/>
          </a:prstGeom>
        </p:spPr>
      </p:pic>
      <p:sp>
        <p:nvSpPr>
          <p:cNvPr id="4" name="TextBox 3">
            <a:extLst>
              <a:ext uri="{FF2B5EF4-FFF2-40B4-BE49-F238E27FC236}">
                <a16:creationId xmlns:a16="http://schemas.microsoft.com/office/drawing/2014/main" id="{669432ED-C34D-40BA-AF04-3B02CD87E8E1}"/>
              </a:ext>
            </a:extLst>
          </p:cNvPr>
          <p:cNvSpPr txBox="1"/>
          <p:nvPr/>
        </p:nvSpPr>
        <p:spPr>
          <a:xfrm>
            <a:off x="6096000" y="470834"/>
            <a:ext cx="5875090" cy="6186309"/>
          </a:xfrm>
          <a:prstGeom prst="rect">
            <a:avLst/>
          </a:prstGeom>
          <a:noFill/>
        </p:spPr>
        <p:txBody>
          <a:bodyPr wrap="square" rtlCol="0">
            <a:spAutoFit/>
          </a:bodyPr>
          <a:lstStyle/>
          <a:p>
            <a:r>
              <a:rPr lang="en-GB" dirty="0">
                <a:latin typeface="Century Gothic" panose="020B0502020202020204" pitchFamily="34" charset="0"/>
              </a:rPr>
              <a:t>On reaching the place where he would die, the soldiers took what remained of Jesus’ clothes off him. This was to get him ready to be put on the cross.</a:t>
            </a:r>
          </a:p>
          <a:p>
            <a:r>
              <a:rPr lang="en-GB" dirty="0">
                <a:latin typeface="Century Gothic" panose="020B0502020202020204" pitchFamily="34" charset="0"/>
              </a:rPr>
              <a:t>Crucifixion took a long time and was meant to be very brutal and vicious. Part of this was to be left out in the heat and the cold with no clothes in order to make you even more weak.</a:t>
            </a:r>
          </a:p>
          <a:p>
            <a:r>
              <a:rPr lang="en-GB" dirty="0">
                <a:latin typeface="Century Gothic" panose="020B0502020202020204" pitchFamily="34" charset="0"/>
              </a:rPr>
              <a:t>The story goes that when they took Jesus’ clothes off him, the soldiers played gambling games to see who could win them, especially the red cloak he was given as a cruel joke.</a:t>
            </a:r>
          </a:p>
          <a:p>
            <a:endParaRPr lang="en-GB" dirty="0">
              <a:latin typeface="Century Gothic" panose="020B0502020202020204" pitchFamily="34" charset="0"/>
            </a:endParaRPr>
          </a:p>
          <a:p>
            <a:r>
              <a:rPr lang="en-GB" dirty="0">
                <a:latin typeface="Century Gothic" panose="020B0502020202020204" pitchFamily="34" charset="0"/>
              </a:rPr>
              <a:t>This is a wood carving picture and the artist has made it come alive by using some strong colours. He has given the 2 people in the foreground slightly more modern clothes than they would wear in Jesus time, perhaps to match those worn when the carving was done.</a:t>
            </a:r>
          </a:p>
          <a:p>
            <a:r>
              <a:rPr lang="en-GB" dirty="0">
                <a:latin typeface="Century Gothic" panose="020B0502020202020204" pitchFamily="34" charset="0"/>
              </a:rPr>
              <a:t>The background is covered in gold leaf, which shows just how rich the church or person was who commissioned this piece of work.</a:t>
            </a:r>
          </a:p>
        </p:txBody>
      </p:sp>
      <p:pic>
        <p:nvPicPr>
          <p:cNvPr id="5" name="Station 10">
            <a:hlinkClick r:id="" action="ppaction://media"/>
            <a:extLst>
              <a:ext uri="{FF2B5EF4-FFF2-40B4-BE49-F238E27FC236}">
                <a16:creationId xmlns:a16="http://schemas.microsoft.com/office/drawing/2014/main" id="{362910F0-0B5E-4589-9B6B-2DC5E5680215}"/>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376393" y="195508"/>
            <a:ext cx="487363" cy="487363"/>
          </a:xfrm>
          <a:prstGeom prst="rect">
            <a:avLst/>
          </a:prstGeom>
        </p:spPr>
      </p:pic>
    </p:spTree>
    <p:extLst>
      <p:ext uri="{BB962C8B-B14F-4D97-AF65-F5344CB8AC3E}">
        <p14:creationId xmlns:p14="http://schemas.microsoft.com/office/powerpoint/2010/main" val="301414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58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11. Jesus is nailed to the cross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7361" y="623856"/>
            <a:ext cx="4622613" cy="5977561"/>
          </a:xfrm>
          <a:prstGeom prst="rect">
            <a:avLst/>
          </a:prstGeom>
        </p:spPr>
      </p:pic>
      <p:sp>
        <p:nvSpPr>
          <p:cNvPr id="4" name="TextBox 3">
            <a:extLst>
              <a:ext uri="{FF2B5EF4-FFF2-40B4-BE49-F238E27FC236}">
                <a16:creationId xmlns:a16="http://schemas.microsoft.com/office/drawing/2014/main" id="{ECAA9540-72A1-465C-B4B2-DA734F487B0A}"/>
              </a:ext>
            </a:extLst>
          </p:cNvPr>
          <p:cNvSpPr txBox="1"/>
          <p:nvPr/>
        </p:nvSpPr>
        <p:spPr>
          <a:xfrm>
            <a:off x="292232" y="1211979"/>
            <a:ext cx="6024678" cy="4801314"/>
          </a:xfrm>
          <a:prstGeom prst="rect">
            <a:avLst/>
          </a:prstGeom>
          <a:noFill/>
        </p:spPr>
        <p:txBody>
          <a:bodyPr wrap="square" rtlCol="0">
            <a:spAutoFit/>
          </a:bodyPr>
          <a:lstStyle/>
          <a:p>
            <a:r>
              <a:rPr lang="en-GB" dirty="0">
                <a:latin typeface="Century Gothic" panose="020B0502020202020204" pitchFamily="34" charset="0"/>
              </a:rPr>
              <a:t>Having taken his clothes from him, the soldiers, or their servants, nailed Jesus to the cross. They put long nails through his hands and through his feet, driving them through his skin and bone and through the wood with hammers. This would be very painful, but not enough to kill. By doing this, they would ensure Jesus was fastened to the cross and that he kept bleeding and therefore would die slowly. Once the nails were in, the cross was lifted into its position.</a:t>
            </a:r>
          </a:p>
          <a:p>
            <a:endParaRPr lang="en-GB" dirty="0">
              <a:latin typeface="Century Gothic" panose="020B0502020202020204" pitchFamily="34" charset="0"/>
            </a:endParaRPr>
          </a:p>
          <a:p>
            <a:r>
              <a:rPr lang="en-GB" dirty="0">
                <a:latin typeface="Century Gothic" panose="020B0502020202020204" pitchFamily="34" charset="0"/>
              </a:rPr>
              <a:t>You can see that this picture is actually a mosaic of small tiles, which has been set into an arched frame of marble. This would be found in a church as part of the Stations of the Cross for people to follow and pray. Even though it is a mosaic, the artist has still managed to add in many shades and shadows to make it as real as possible.  </a:t>
            </a:r>
          </a:p>
        </p:txBody>
      </p:sp>
      <p:pic>
        <p:nvPicPr>
          <p:cNvPr id="5" name="Station 11">
            <a:hlinkClick r:id="" action="ppaction://media"/>
            <a:extLst>
              <a:ext uri="{FF2B5EF4-FFF2-40B4-BE49-F238E27FC236}">
                <a16:creationId xmlns:a16="http://schemas.microsoft.com/office/drawing/2014/main" id="{728C09AD-C04A-478E-844C-24E33A23067D}"/>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236189" y="159563"/>
            <a:ext cx="487363" cy="487363"/>
          </a:xfrm>
          <a:prstGeom prst="rect">
            <a:avLst/>
          </a:prstGeom>
        </p:spPr>
      </p:pic>
    </p:spTree>
    <p:extLst>
      <p:ext uri="{BB962C8B-B14F-4D97-AF65-F5344CB8AC3E}">
        <p14:creationId xmlns:p14="http://schemas.microsoft.com/office/powerpoint/2010/main" val="364476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4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12. Jesus dies on the cross</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654" y="741302"/>
            <a:ext cx="4270774" cy="6009588"/>
          </a:xfrm>
          <a:prstGeom prst="rect">
            <a:avLst/>
          </a:prstGeom>
        </p:spPr>
      </p:pic>
      <p:sp>
        <p:nvSpPr>
          <p:cNvPr id="4" name="TextBox 3">
            <a:extLst>
              <a:ext uri="{FF2B5EF4-FFF2-40B4-BE49-F238E27FC236}">
                <a16:creationId xmlns:a16="http://schemas.microsoft.com/office/drawing/2014/main" id="{53ED2B72-7E56-463F-9D9E-B98D9FCB8A5A}"/>
              </a:ext>
            </a:extLst>
          </p:cNvPr>
          <p:cNvSpPr txBox="1"/>
          <p:nvPr/>
        </p:nvSpPr>
        <p:spPr>
          <a:xfrm>
            <a:off x="5939405" y="1206939"/>
            <a:ext cx="6040073" cy="5078313"/>
          </a:xfrm>
          <a:prstGeom prst="rect">
            <a:avLst/>
          </a:prstGeom>
          <a:noFill/>
        </p:spPr>
        <p:txBody>
          <a:bodyPr wrap="square" rtlCol="0">
            <a:spAutoFit/>
          </a:bodyPr>
          <a:lstStyle/>
          <a:p>
            <a:r>
              <a:rPr lang="en-GB" dirty="0">
                <a:latin typeface="Century Gothic" panose="020B0502020202020204" pitchFamily="34" charset="0"/>
              </a:rPr>
              <a:t>Jesus hung on the cross for many hours. Crucifixion was a long, slow and painful death. On top of the cross, in order to make fun of him more, the Romans put a sign – INRI – which in Latin says Jesus of Nazareth, King of the Jews. </a:t>
            </a:r>
          </a:p>
          <a:p>
            <a:r>
              <a:rPr lang="en-GB" dirty="0">
                <a:latin typeface="Century Gothic" panose="020B0502020202020204" pitchFamily="34" charset="0"/>
              </a:rPr>
              <a:t>While dying, Jesus still managed to save the souls of the 2 thieves who were crucified with him and to give blessings to his mother and friends.</a:t>
            </a:r>
          </a:p>
          <a:p>
            <a:r>
              <a:rPr lang="en-GB" dirty="0">
                <a:latin typeface="Century Gothic" panose="020B0502020202020204" pitchFamily="34" charset="0"/>
              </a:rPr>
              <a:t>But eventually in the middle of the afternoon, Jesus gave into his suffering and died. His last words were to commit his soul into his father, God’s hands.</a:t>
            </a:r>
          </a:p>
          <a:p>
            <a:endParaRPr lang="en-GB" dirty="0">
              <a:latin typeface="Century Gothic" panose="020B0502020202020204" pitchFamily="34" charset="0"/>
            </a:endParaRPr>
          </a:p>
          <a:p>
            <a:r>
              <a:rPr lang="en-GB" dirty="0">
                <a:latin typeface="Century Gothic" panose="020B0502020202020204" pitchFamily="34" charset="0"/>
              </a:rPr>
              <a:t>This is a very old painting of oil on wood. You can see areas, for instance on Mary’s dress (on the left) where the paint is coming off and cracking. The artist has made this painting in dark colours partly to show the seriousness of the scene, but also as this was the style of painting at that time.</a:t>
            </a:r>
          </a:p>
        </p:txBody>
      </p:sp>
      <p:pic>
        <p:nvPicPr>
          <p:cNvPr id="5" name="Station 12">
            <a:hlinkClick r:id="" action="ppaction://media"/>
            <a:extLst>
              <a:ext uri="{FF2B5EF4-FFF2-40B4-BE49-F238E27FC236}">
                <a16:creationId xmlns:a16="http://schemas.microsoft.com/office/drawing/2014/main" id="{35C97AA5-4D1D-4E3F-B382-AB3ADA1BD9D7}"/>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4844847" y="141991"/>
            <a:ext cx="487363" cy="487363"/>
          </a:xfrm>
          <a:prstGeom prst="rect">
            <a:avLst/>
          </a:prstGeom>
        </p:spPr>
      </p:pic>
    </p:spTree>
    <p:extLst>
      <p:ext uri="{BB962C8B-B14F-4D97-AF65-F5344CB8AC3E}">
        <p14:creationId xmlns:p14="http://schemas.microsoft.com/office/powerpoint/2010/main" val="151418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3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4496584" cy="369332"/>
          </a:xfrm>
          <a:prstGeom prst="rect">
            <a:avLst/>
          </a:prstGeom>
          <a:noFill/>
        </p:spPr>
        <p:txBody>
          <a:bodyPr wrap="square" rtlCol="0">
            <a:spAutoFit/>
          </a:bodyPr>
          <a:lstStyle/>
          <a:p>
            <a:r>
              <a:rPr lang="en-GB" b="1" u="sng" dirty="0">
                <a:latin typeface="Century Gothic" panose="020B0502020202020204" pitchFamily="34" charset="0"/>
              </a:rPr>
              <a:t>13. Jesus is taken down from the cross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6470" y="783247"/>
            <a:ext cx="6612641" cy="5885250"/>
          </a:xfrm>
          <a:prstGeom prst="rect">
            <a:avLst/>
          </a:prstGeom>
        </p:spPr>
      </p:pic>
      <p:sp>
        <p:nvSpPr>
          <p:cNvPr id="3" name="TextBox 2">
            <a:extLst>
              <a:ext uri="{FF2B5EF4-FFF2-40B4-BE49-F238E27FC236}">
                <a16:creationId xmlns:a16="http://schemas.microsoft.com/office/drawing/2014/main" id="{C314B55F-96E5-47F1-85F4-5EAA76E641B5}"/>
              </a:ext>
            </a:extLst>
          </p:cNvPr>
          <p:cNvSpPr txBox="1"/>
          <p:nvPr/>
        </p:nvSpPr>
        <p:spPr>
          <a:xfrm>
            <a:off x="141056" y="1719821"/>
            <a:ext cx="4874003" cy="3693319"/>
          </a:xfrm>
          <a:prstGeom prst="rect">
            <a:avLst/>
          </a:prstGeom>
          <a:noFill/>
        </p:spPr>
        <p:txBody>
          <a:bodyPr wrap="square" rtlCol="0">
            <a:spAutoFit/>
          </a:bodyPr>
          <a:lstStyle/>
          <a:p>
            <a:r>
              <a:rPr lang="en-GB" dirty="0">
                <a:latin typeface="Century Gothic" panose="020B0502020202020204" pitchFamily="34" charset="0"/>
              </a:rPr>
              <a:t>When he was dead, Mary and the friends of Jesus were given permission to claim his body. They took him down from the cross and began to prepare his body for burial. This was the time when they could say their goodbyes to Jesus and begin to grieve for him. </a:t>
            </a:r>
          </a:p>
          <a:p>
            <a:endParaRPr lang="en-GB" dirty="0">
              <a:latin typeface="Century Gothic" panose="020B0502020202020204" pitchFamily="34" charset="0"/>
            </a:endParaRPr>
          </a:p>
          <a:p>
            <a:r>
              <a:rPr lang="en-GB" dirty="0">
                <a:latin typeface="Century Gothic" panose="020B0502020202020204" pitchFamily="34" charset="0"/>
              </a:rPr>
              <a:t>This painted wood carving shows just how much people loved and cared for Jesus. The artist has managed to show expressions of both grief and love on the faces of those tending to Jesus. </a:t>
            </a:r>
          </a:p>
        </p:txBody>
      </p:sp>
      <p:pic>
        <p:nvPicPr>
          <p:cNvPr id="5" name="Station 13">
            <a:hlinkClick r:id="" action="ppaction://media"/>
            <a:extLst>
              <a:ext uri="{FF2B5EF4-FFF2-40B4-BE49-F238E27FC236}">
                <a16:creationId xmlns:a16="http://schemas.microsoft.com/office/drawing/2014/main" id="{7643C8BC-C7EE-4FD4-B832-541E19C04A28}"/>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015059" y="189503"/>
            <a:ext cx="487363" cy="487363"/>
          </a:xfrm>
          <a:prstGeom prst="rect">
            <a:avLst/>
          </a:prstGeom>
        </p:spPr>
      </p:pic>
    </p:spTree>
    <p:extLst>
      <p:ext uri="{BB962C8B-B14F-4D97-AF65-F5344CB8AC3E}">
        <p14:creationId xmlns:p14="http://schemas.microsoft.com/office/powerpoint/2010/main" val="159771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1" y="254524"/>
            <a:ext cx="4996205" cy="369332"/>
          </a:xfrm>
          <a:prstGeom prst="rect">
            <a:avLst/>
          </a:prstGeom>
          <a:noFill/>
        </p:spPr>
        <p:txBody>
          <a:bodyPr wrap="square" rtlCol="0">
            <a:spAutoFit/>
          </a:bodyPr>
          <a:lstStyle/>
          <a:p>
            <a:r>
              <a:rPr lang="en-GB" b="1" u="sng" dirty="0">
                <a:latin typeface="Century Gothic" panose="020B0502020202020204" pitchFamily="34" charset="0"/>
              </a:rPr>
              <a:t>14. Jesus is placed in the sepulchre (tomb)</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338" y="697582"/>
            <a:ext cx="4640606" cy="5905893"/>
          </a:xfrm>
          <a:prstGeom prst="rect">
            <a:avLst/>
          </a:prstGeom>
        </p:spPr>
      </p:pic>
      <p:sp>
        <p:nvSpPr>
          <p:cNvPr id="4" name="TextBox 3">
            <a:extLst>
              <a:ext uri="{FF2B5EF4-FFF2-40B4-BE49-F238E27FC236}">
                <a16:creationId xmlns:a16="http://schemas.microsoft.com/office/drawing/2014/main" id="{07EB8978-CB78-4BF5-864D-A8FFF1B9F2A5}"/>
              </a:ext>
            </a:extLst>
          </p:cNvPr>
          <p:cNvSpPr txBox="1"/>
          <p:nvPr/>
        </p:nvSpPr>
        <p:spPr>
          <a:xfrm>
            <a:off x="6096000" y="950810"/>
            <a:ext cx="5875090" cy="5078313"/>
          </a:xfrm>
          <a:prstGeom prst="rect">
            <a:avLst/>
          </a:prstGeom>
          <a:noFill/>
        </p:spPr>
        <p:txBody>
          <a:bodyPr wrap="square" rtlCol="0">
            <a:spAutoFit/>
          </a:bodyPr>
          <a:lstStyle/>
          <a:p>
            <a:r>
              <a:rPr lang="en-GB" dirty="0">
                <a:latin typeface="Century Gothic" panose="020B0502020202020204" pitchFamily="34" charset="0"/>
              </a:rPr>
              <a:t>Jesus’ body was take to a tomb belonging to one of his friends, a man called Joseph. His friends covered his body with oil to stop it from smelling as it decayed (in the picture you can see a jar – this would have been myrrh, one of the gifts we hear he was given by the 3 Kings when he was a baby). His body was then wrapped in cloths and put in the tomb. This is the equivalent of us burying someone in a grave today.</a:t>
            </a:r>
          </a:p>
          <a:p>
            <a:endParaRPr lang="en-GB" dirty="0">
              <a:latin typeface="Century Gothic" panose="020B0502020202020204" pitchFamily="34" charset="0"/>
            </a:endParaRPr>
          </a:p>
          <a:p>
            <a:r>
              <a:rPr lang="en-GB" dirty="0">
                <a:latin typeface="Century Gothic" panose="020B0502020202020204" pitchFamily="34" charset="0"/>
              </a:rPr>
              <a:t>This scene is made of wood, or a plaster model of an original wood carving. We know from the Bible that Jesus’ tomb was a cave with a stone rolled over the entrance, but here the artist has created a brickwork tomb for Jesus, just to bring the image into a more modern fashion. Here again, the artist has used strong colours to make the image more real.</a:t>
            </a:r>
          </a:p>
        </p:txBody>
      </p:sp>
      <p:pic>
        <p:nvPicPr>
          <p:cNvPr id="5" name="Station 14">
            <a:hlinkClick r:id="" action="ppaction://media"/>
            <a:extLst>
              <a:ext uri="{FF2B5EF4-FFF2-40B4-BE49-F238E27FC236}">
                <a16:creationId xmlns:a16="http://schemas.microsoft.com/office/drawing/2014/main" id="{C2F29ED3-7B55-42FF-93B2-59AB5C3400A1}"/>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646992" y="232495"/>
            <a:ext cx="487363" cy="487363"/>
          </a:xfrm>
          <a:prstGeom prst="rect">
            <a:avLst/>
          </a:prstGeom>
        </p:spPr>
      </p:pic>
    </p:spTree>
    <p:extLst>
      <p:ext uri="{BB962C8B-B14F-4D97-AF65-F5344CB8AC3E}">
        <p14:creationId xmlns:p14="http://schemas.microsoft.com/office/powerpoint/2010/main" val="60962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3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9F8A3E-5D0C-45D4-A748-D16EBA8DE316}"/>
              </a:ext>
            </a:extLst>
          </p:cNvPr>
          <p:cNvSpPr/>
          <p:nvPr/>
        </p:nvSpPr>
        <p:spPr>
          <a:xfrm>
            <a:off x="4202910" y="148634"/>
            <a:ext cx="3148619" cy="923330"/>
          </a:xfrm>
          <a:prstGeom prst="rect">
            <a:avLst/>
          </a:prstGeom>
          <a:noFill/>
        </p:spPr>
        <p:txBody>
          <a:bodyPr wrap="none" lIns="91440" tIns="45720" rIns="91440" bIns="45720">
            <a:spAutoFit/>
            <a:scene3d>
              <a:camera prst="orthographicFront"/>
              <a:lightRig rig="threePt" dir="t"/>
            </a:scene3d>
            <a:sp3d extrusionH="57150">
              <a:bevelT w="82550" h="38100" prst="coolSlant"/>
            </a:sp3d>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Your turn</a:t>
            </a:r>
          </a:p>
        </p:txBody>
      </p:sp>
      <p:sp>
        <p:nvSpPr>
          <p:cNvPr id="3" name="TextBox 2">
            <a:extLst>
              <a:ext uri="{FF2B5EF4-FFF2-40B4-BE49-F238E27FC236}">
                <a16:creationId xmlns:a16="http://schemas.microsoft.com/office/drawing/2014/main" id="{60F4DEA3-9003-4E3B-95A9-9B332C6BEA66}"/>
              </a:ext>
            </a:extLst>
          </p:cNvPr>
          <p:cNvSpPr txBox="1"/>
          <p:nvPr/>
        </p:nvSpPr>
        <p:spPr>
          <a:xfrm>
            <a:off x="620785" y="2200176"/>
            <a:ext cx="11132191" cy="1477328"/>
          </a:xfrm>
          <a:prstGeom prst="rect">
            <a:avLst/>
          </a:prstGeom>
          <a:noFill/>
        </p:spPr>
        <p:txBody>
          <a:bodyPr wrap="square" rtlCol="0">
            <a:spAutoFit/>
          </a:bodyPr>
          <a:lstStyle/>
          <a:p>
            <a:r>
              <a:rPr lang="en-GB" dirty="0"/>
              <a:t>Now that you have seen different ways in which the Stations of the Cross are portrayed, your task is to choose one part of the story from the Stations and create and image for it yourself. You can do this in coloured pencils, paint, collage, mosaic… whatever you like, using any materials you might have at home. </a:t>
            </a:r>
          </a:p>
          <a:p>
            <a:r>
              <a:rPr lang="en-GB" dirty="0"/>
              <a:t>When you have finished your Station, take a photo of it and send it back into your class email.</a:t>
            </a:r>
          </a:p>
        </p:txBody>
      </p:sp>
      <p:pic>
        <p:nvPicPr>
          <p:cNvPr id="4" name="Your turn">
            <a:hlinkClick r:id="" action="ppaction://media"/>
            <a:extLst>
              <a:ext uri="{FF2B5EF4-FFF2-40B4-BE49-F238E27FC236}">
                <a16:creationId xmlns:a16="http://schemas.microsoft.com/office/drawing/2014/main" id="{D71F5732-61CB-451A-A89A-96F04FF7DEED}"/>
              </a:ext>
            </a:extLst>
          </p:cNvPr>
          <p:cNvPicPr>
            <a:picLocks noChangeAspect="1"/>
          </p:cNvPicPr>
          <p:nvPr>
            <a:audioFile r:link="rId2"/>
            <p:extLst>
              <p:ext uri="{DAA4B4D4-6D71-4841-9C94-3DE7FCFB9230}">
                <p14:media xmlns:p14="http://schemas.microsoft.com/office/powerpoint/2010/main" r:embed="rId1"/>
              </p:ext>
            </p:extLst>
          </p:nvPr>
        </p:nvPicPr>
        <p:blipFill>
          <a:blip r:embed="rId4">
            <a:duotone>
              <a:prstClr val="black"/>
              <a:srgbClr val="FF0000">
                <a:tint val="45000"/>
                <a:satMod val="400000"/>
              </a:srgbClr>
            </a:duotone>
          </a:blip>
          <a:stretch>
            <a:fillRect/>
          </a:stretch>
        </p:blipFill>
        <p:spPr>
          <a:xfrm>
            <a:off x="5533537" y="1339163"/>
            <a:ext cx="487363" cy="487363"/>
          </a:xfrm>
          <a:prstGeom prst="rect">
            <a:avLst/>
          </a:prstGeom>
        </p:spPr>
      </p:pic>
    </p:spTree>
    <p:extLst>
      <p:ext uri="{BB962C8B-B14F-4D97-AF65-F5344CB8AC3E}">
        <p14:creationId xmlns:p14="http://schemas.microsoft.com/office/powerpoint/2010/main" val="8259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1. Jesus is condemned to death</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922" y="254523"/>
            <a:ext cx="5353148" cy="6494815"/>
          </a:xfrm>
          <a:prstGeom prst="rect">
            <a:avLst/>
          </a:prstGeom>
        </p:spPr>
      </p:pic>
      <p:sp>
        <p:nvSpPr>
          <p:cNvPr id="4" name="TextBox 3">
            <a:extLst>
              <a:ext uri="{FF2B5EF4-FFF2-40B4-BE49-F238E27FC236}">
                <a16:creationId xmlns:a16="http://schemas.microsoft.com/office/drawing/2014/main" id="{9F6ABC9B-DCF8-40A9-8527-0F18C408806B}"/>
              </a:ext>
            </a:extLst>
          </p:cNvPr>
          <p:cNvSpPr txBox="1"/>
          <p:nvPr/>
        </p:nvSpPr>
        <p:spPr>
          <a:xfrm>
            <a:off x="292232" y="872455"/>
            <a:ext cx="5803768" cy="3416320"/>
          </a:xfrm>
          <a:prstGeom prst="rect">
            <a:avLst/>
          </a:prstGeom>
          <a:noFill/>
        </p:spPr>
        <p:txBody>
          <a:bodyPr wrap="square" rtlCol="0">
            <a:spAutoFit/>
          </a:bodyPr>
          <a:lstStyle/>
          <a:p>
            <a:r>
              <a:rPr lang="en-GB" dirty="0">
                <a:latin typeface="Century Gothic" panose="020B0502020202020204" pitchFamily="34" charset="0"/>
              </a:rPr>
              <a:t>This picture shows Jesus before Pontius Pilate, the Roman Governor of Jerusalem. Jesus was brought to Pilate by the powerful people among the Jews because they were scared Jesus would take away their power. Pilate could not find anything wrong that Jesus had done, but he condemned Jesus just to keep the local people from rebelling.</a:t>
            </a:r>
          </a:p>
          <a:p>
            <a:endParaRPr lang="en-GB" dirty="0">
              <a:latin typeface="Century Gothic" panose="020B0502020202020204" pitchFamily="34" charset="0"/>
            </a:endParaRPr>
          </a:p>
          <a:p>
            <a:r>
              <a:rPr lang="en-GB" dirty="0">
                <a:latin typeface="Century Gothic" panose="020B0502020202020204" pitchFamily="34" charset="0"/>
              </a:rPr>
              <a:t>This picture is taken from a book and is painted on paper. The buildings may or may not have actually looked like this, but the artist wanted to show the splendour of the power of Rome.</a:t>
            </a:r>
          </a:p>
        </p:txBody>
      </p:sp>
      <p:pic>
        <p:nvPicPr>
          <p:cNvPr id="6" name="Station 1">
            <a:hlinkClick r:id="" action="ppaction://media"/>
            <a:extLst>
              <a:ext uri="{FF2B5EF4-FFF2-40B4-BE49-F238E27FC236}">
                <a16:creationId xmlns:a16="http://schemas.microsoft.com/office/drawing/2014/main" id="{A67C93BC-2798-43E5-B45C-E9AD3B3A1BA2}"/>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190716" y="195508"/>
            <a:ext cx="487363" cy="487363"/>
          </a:xfrm>
          <a:prstGeom prst="rect">
            <a:avLst/>
          </a:prstGeom>
        </p:spPr>
      </p:pic>
    </p:spTree>
    <p:extLst>
      <p:ext uri="{BB962C8B-B14F-4D97-AF65-F5344CB8AC3E}">
        <p14:creationId xmlns:p14="http://schemas.microsoft.com/office/powerpoint/2010/main" val="32277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4468304" cy="369332"/>
          </a:xfrm>
          <a:prstGeom prst="rect">
            <a:avLst/>
          </a:prstGeom>
          <a:noFill/>
        </p:spPr>
        <p:txBody>
          <a:bodyPr wrap="square" rtlCol="0">
            <a:spAutoFit/>
          </a:bodyPr>
          <a:lstStyle/>
          <a:p>
            <a:r>
              <a:rPr lang="en-GB" b="1" u="sng" dirty="0">
                <a:latin typeface="Century Gothic" panose="020B0502020202020204" pitchFamily="34" charset="0"/>
              </a:rPr>
              <a:t>2. Jesus is made to carry his cross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232" y="876377"/>
            <a:ext cx="4899548" cy="5797799"/>
          </a:xfrm>
          <a:prstGeom prst="rect">
            <a:avLst/>
          </a:prstGeom>
        </p:spPr>
      </p:pic>
      <p:sp>
        <p:nvSpPr>
          <p:cNvPr id="4" name="TextBox 3">
            <a:extLst>
              <a:ext uri="{FF2B5EF4-FFF2-40B4-BE49-F238E27FC236}">
                <a16:creationId xmlns:a16="http://schemas.microsoft.com/office/drawing/2014/main" id="{87E98650-328D-4795-82D9-6CC466686DDC}"/>
              </a:ext>
            </a:extLst>
          </p:cNvPr>
          <p:cNvSpPr txBox="1"/>
          <p:nvPr/>
        </p:nvSpPr>
        <p:spPr>
          <a:xfrm>
            <a:off x="5754848" y="1026311"/>
            <a:ext cx="6207853" cy="4247317"/>
          </a:xfrm>
          <a:prstGeom prst="rect">
            <a:avLst/>
          </a:prstGeom>
          <a:noFill/>
        </p:spPr>
        <p:txBody>
          <a:bodyPr wrap="square" rtlCol="0">
            <a:spAutoFit/>
          </a:bodyPr>
          <a:lstStyle/>
          <a:p>
            <a:r>
              <a:rPr lang="en-GB" dirty="0">
                <a:latin typeface="Century Gothic" panose="020B0502020202020204" pitchFamily="34" charset="0"/>
              </a:rPr>
              <a:t>After being condemned to death, Jesus was beaten and whipped by the Roman soldiers. He was then given his cross to carry all the way to the place where he would die – a hill called Golgotha, outside the city. We don’t know if Jesus was given a full cross, like the one you see here, or just the cross-beam which would go across his shoulders, but whatever he was given to carry, it would have been very heavy.</a:t>
            </a:r>
          </a:p>
          <a:p>
            <a:endParaRPr lang="en-GB" dirty="0">
              <a:latin typeface="Century Gothic" panose="020B0502020202020204" pitchFamily="34" charset="0"/>
            </a:endParaRPr>
          </a:p>
          <a:p>
            <a:r>
              <a:rPr lang="en-GB" dirty="0">
                <a:latin typeface="Century Gothic" panose="020B0502020202020204" pitchFamily="34" charset="0"/>
              </a:rPr>
              <a:t>This picture is a metal casting made for the inside of a church. The artist has been able to give more of a 3-d effect to the picture and you can see that the cloth Jesus was wearing has even been coloured. Using the 3-d materials makes this picture come more alive and seem more real.</a:t>
            </a:r>
          </a:p>
        </p:txBody>
      </p:sp>
      <p:pic>
        <p:nvPicPr>
          <p:cNvPr id="5" name="Station 2">
            <a:hlinkClick r:id="" action="ppaction://media"/>
            <a:extLst>
              <a:ext uri="{FF2B5EF4-FFF2-40B4-BE49-F238E27FC236}">
                <a16:creationId xmlns:a16="http://schemas.microsoft.com/office/drawing/2014/main" id="{AB28EBF1-8BE7-487F-8323-5259ED3E8600}"/>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4516854" y="254524"/>
            <a:ext cx="487363" cy="487363"/>
          </a:xfrm>
          <a:prstGeom prst="rect">
            <a:avLst/>
          </a:prstGeom>
        </p:spPr>
      </p:pic>
    </p:spTree>
    <p:extLst>
      <p:ext uri="{BB962C8B-B14F-4D97-AF65-F5344CB8AC3E}">
        <p14:creationId xmlns:p14="http://schemas.microsoft.com/office/powerpoint/2010/main" val="11007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71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3. Jesus falls for the first time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394" y="254524"/>
            <a:ext cx="4835183" cy="6320884"/>
          </a:xfrm>
          <a:prstGeom prst="rect">
            <a:avLst/>
          </a:prstGeom>
        </p:spPr>
      </p:pic>
      <p:sp>
        <p:nvSpPr>
          <p:cNvPr id="4" name="TextBox 3">
            <a:extLst>
              <a:ext uri="{FF2B5EF4-FFF2-40B4-BE49-F238E27FC236}">
                <a16:creationId xmlns:a16="http://schemas.microsoft.com/office/drawing/2014/main" id="{F10A1E18-BA2C-44E1-88D0-6F4566D11E86}"/>
              </a:ext>
            </a:extLst>
          </p:cNvPr>
          <p:cNvSpPr txBox="1"/>
          <p:nvPr/>
        </p:nvSpPr>
        <p:spPr>
          <a:xfrm>
            <a:off x="292232" y="738231"/>
            <a:ext cx="6645463" cy="4801314"/>
          </a:xfrm>
          <a:prstGeom prst="rect">
            <a:avLst/>
          </a:prstGeom>
          <a:noFill/>
        </p:spPr>
        <p:txBody>
          <a:bodyPr wrap="square" rtlCol="0">
            <a:spAutoFit/>
          </a:bodyPr>
          <a:lstStyle/>
          <a:p>
            <a:r>
              <a:rPr lang="en-GB" dirty="0">
                <a:latin typeface="Century Gothic" panose="020B0502020202020204" pitchFamily="34" charset="0"/>
              </a:rPr>
              <a:t>Since Jesus had been kept awake and had been beaten and treated roughly, he was in a lot of pain and was becoming weak. Carrying his cross across the city was very difficult. Imagine – he was going up and down hills over rough ground, all the time being pushed and hit by those standing on the streets watching him and by the soldiers who forced him to keep going. Eventually this was too much for Jesus and he fell down. </a:t>
            </a:r>
          </a:p>
          <a:p>
            <a:r>
              <a:rPr lang="en-GB" dirty="0">
                <a:latin typeface="Century Gothic" panose="020B0502020202020204" pitchFamily="34" charset="0"/>
              </a:rPr>
              <a:t>At this point, no one helped him. The soldiers beat him more and pulled him back to his feet to continue his journey.</a:t>
            </a:r>
          </a:p>
          <a:p>
            <a:endParaRPr lang="en-GB" dirty="0">
              <a:latin typeface="Century Gothic" panose="020B0502020202020204" pitchFamily="34" charset="0"/>
            </a:endParaRPr>
          </a:p>
          <a:p>
            <a:r>
              <a:rPr lang="en-GB" dirty="0">
                <a:latin typeface="Century Gothic" panose="020B0502020202020204" pitchFamily="34" charset="0"/>
              </a:rPr>
              <a:t>This picture has been done in ink on cardboard in order to make a card. The style is very much like you would see in a stained glass window in church. People often send cards like this to each other during Lent or Holy Week to let others know they are praying for them.</a:t>
            </a:r>
          </a:p>
        </p:txBody>
      </p:sp>
      <p:pic>
        <p:nvPicPr>
          <p:cNvPr id="5" name="Station 3">
            <a:hlinkClick r:id="" action="ppaction://media"/>
            <a:extLst>
              <a:ext uri="{FF2B5EF4-FFF2-40B4-BE49-F238E27FC236}">
                <a16:creationId xmlns:a16="http://schemas.microsoft.com/office/drawing/2014/main" id="{FC2A9CC5-CDFC-4E76-8BB7-9CDE0FA2DF5A}"/>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776025" y="193680"/>
            <a:ext cx="487363" cy="487363"/>
          </a:xfrm>
          <a:prstGeom prst="rect">
            <a:avLst/>
          </a:prstGeom>
        </p:spPr>
      </p:pic>
    </p:spTree>
    <p:extLst>
      <p:ext uri="{BB962C8B-B14F-4D97-AF65-F5344CB8AC3E}">
        <p14:creationId xmlns:p14="http://schemas.microsoft.com/office/powerpoint/2010/main" val="336595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82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4. Jesus meets his mother</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231" y="875513"/>
            <a:ext cx="6192591" cy="5198116"/>
          </a:xfrm>
          <a:prstGeom prst="rect">
            <a:avLst/>
          </a:prstGeom>
        </p:spPr>
      </p:pic>
      <p:sp>
        <p:nvSpPr>
          <p:cNvPr id="4" name="TextBox 3">
            <a:extLst>
              <a:ext uri="{FF2B5EF4-FFF2-40B4-BE49-F238E27FC236}">
                <a16:creationId xmlns:a16="http://schemas.microsoft.com/office/drawing/2014/main" id="{CF7E85A1-B3E7-4EB1-9CEF-45EB9BE77701}"/>
              </a:ext>
            </a:extLst>
          </p:cNvPr>
          <p:cNvSpPr txBox="1"/>
          <p:nvPr/>
        </p:nvSpPr>
        <p:spPr>
          <a:xfrm>
            <a:off x="6761527" y="746621"/>
            <a:ext cx="5234730" cy="5632311"/>
          </a:xfrm>
          <a:prstGeom prst="rect">
            <a:avLst/>
          </a:prstGeom>
          <a:noFill/>
        </p:spPr>
        <p:txBody>
          <a:bodyPr wrap="square" rtlCol="0">
            <a:spAutoFit/>
          </a:bodyPr>
          <a:lstStyle/>
          <a:p>
            <a:r>
              <a:rPr lang="en-GB" dirty="0">
                <a:latin typeface="Century Gothic" panose="020B0502020202020204" pitchFamily="34" charset="0"/>
              </a:rPr>
              <a:t>On his way to Golgotha, Jesus met his mother, Mary. You can imagine how this meeting went… </a:t>
            </a:r>
          </a:p>
          <a:p>
            <a:r>
              <a:rPr lang="en-GB" dirty="0">
                <a:latin typeface="Century Gothic" panose="020B0502020202020204" pitchFamily="34" charset="0"/>
              </a:rPr>
              <a:t>Mary was very upset to see her son carrying his cross to go to his death. But Jesus remained calm. He told his mother not to worry and that he was doing what God wanted for him. Later in the day, when he was on the cross, he asked his friend John to look after Mary by calling him Mary’s son.</a:t>
            </a:r>
          </a:p>
          <a:p>
            <a:endParaRPr lang="en-GB" dirty="0">
              <a:latin typeface="Century Gothic" panose="020B0502020202020204" pitchFamily="34" charset="0"/>
            </a:endParaRPr>
          </a:p>
          <a:p>
            <a:r>
              <a:rPr lang="en-GB" dirty="0">
                <a:latin typeface="Century Gothic" panose="020B0502020202020204" pitchFamily="34" charset="0"/>
              </a:rPr>
              <a:t>This image is made in stone as part of a physical walk along the stations of the cross. Carving in stone like this really brings people’s features alive and makes the scene very real. In many places around the world, people like to follow the Stations rather than just looking at pictures. This helps them to imagine the journey Jesus took and therefore helps people to pray.</a:t>
            </a:r>
          </a:p>
        </p:txBody>
      </p:sp>
      <p:pic>
        <p:nvPicPr>
          <p:cNvPr id="5" name="Station 4">
            <a:hlinkClick r:id="" action="ppaction://media"/>
            <a:extLst>
              <a:ext uri="{FF2B5EF4-FFF2-40B4-BE49-F238E27FC236}">
                <a16:creationId xmlns:a16="http://schemas.microsoft.com/office/drawing/2014/main" id="{2F7D03F7-35CD-4AE4-AC39-C16E0D3A20A0}"/>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700523" y="195508"/>
            <a:ext cx="487363" cy="487363"/>
          </a:xfrm>
          <a:prstGeom prst="rect">
            <a:avLst/>
          </a:prstGeom>
        </p:spPr>
      </p:pic>
    </p:spTree>
    <p:extLst>
      <p:ext uri="{BB962C8B-B14F-4D97-AF65-F5344CB8AC3E}">
        <p14:creationId xmlns:p14="http://schemas.microsoft.com/office/powerpoint/2010/main" val="41835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15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5429838" cy="369332"/>
          </a:xfrm>
          <a:prstGeom prst="rect">
            <a:avLst/>
          </a:prstGeom>
          <a:noFill/>
        </p:spPr>
        <p:txBody>
          <a:bodyPr wrap="square" rtlCol="0">
            <a:spAutoFit/>
          </a:bodyPr>
          <a:lstStyle/>
          <a:p>
            <a:r>
              <a:rPr lang="en-GB" b="1" u="sng" dirty="0">
                <a:latin typeface="Century Gothic" panose="020B0502020202020204" pitchFamily="34" charset="0"/>
              </a:rPr>
              <a:t>5. Symon of Cyrene is made to take the cross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5765" y="827421"/>
            <a:ext cx="6148192" cy="5908029"/>
          </a:xfrm>
          <a:prstGeom prst="rect">
            <a:avLst/>
          </a:prstGeom>
        </p:spPr>
      </p:pic>
      <p:sp>
        <p:nvSpPr>
          <p:cNvPr id="4" name="TextBox 3">
            <a:extLst>
              <a:ext uri="{FF2B5EF4-FFF2-40B4-BE49-F238E27FC236}">
                <a16:creationId xmlns:a16="http://schemas.microsoft.com/office/drawing/2014/main" id="{BB06E2B6-7270-4528-9C31-8F02E50E87E2}"/>
              </a:ext>
            </a:extLst>
          </p:cNvPr>
          <p:cNvSpPr txBox="1"/>
          <p:nvPr/>
        </p:nvSpPr>
        <p:spPr>
          <a:xfrm>
            <a:off x="218114" y="755009"/>
            <a:ext cx="5429838" cy="5078313"/>
          </a:xfrm>
          <a:prstGeom prst="rect">
            <a:avLst/>
          </a:prstGeom>
          <a:noFill/>
        </p:spPr>
        <p:txBody>
          <a:bodyPr wrap="square" rtlCol="0">
            <a:spAutoFit/>
          </a:bodyPr>
          <a:lstStyle/>
          <a:p>
            <a:r>
              <a:rPr lang="en-GB" dirty="0">
                <a:latin typeface="Century Gothic" panose="020B0502020202020204" pitchFamily="34" charset="0"/>
              </a:rPr>
              <a:t>By now, the soldiers could see just how tired and weak Jesus was. But, they did not want him to die before they could hang him on the cross. So, they enlisted a passer-</a:t>
            </a:r>
            <a:r>
              <a:rPr lang="en-GB" dirty="0" err="1">
                <a:latin typeface="Century Gothic" panose="020B0502020202020204" pitchFamily="34" charset="0"/>
              </a:rPr>
              <a:t>by,a</a:t>
            </a:r>
            <a:r>
              <a:rPr lang="en-GB" dirty="0">
                <a:latin typeface="Century Gothic" panose="020B0502020202020204" pitchFamily="34" charset="0"/>
              </a:rPr>
              <a:t> man called Symon of Cyrene to help Jesus carry the cross. We don’t know whether Symon took the whole cross himself, or whether he helped Jesus to carry it together – different images show this in different ways, but Jesus was definitely glad for the support.</a:t>
            </a:r>
          </a:p>
          <a:p>
            <a:endParaRPr lang="en-GB" dirty="0">
              <a:latin typeface="Century Gothic" panose="020B0502020202020204" pitchFamily="34" charset="0"/>
            </a:endParaRPr>
          </a:p>
          <a:p>
            <a:r>
              <a:rPr lang="en-GB" dirty="0">
                <a:latin typeface="Century Gothic" panose="020B0502020202020204" pitchFamily="34" charset="0"/>
              </a:rPr>
              <a:t>This image is carved in wood and painted. You see images like this in churches all over Britain and Europe. Again, the 3-d effect certainly brings the scene to life. The artist has been very skilful in even creating the folds in people’s clothing and you can make out individual thorns in Jesus’ crown.</a:t>
            </a:r>
          </a:p>
        </p:txBody>
      </p:sp>
      <p:pic>
        <p:nvPicPr>
          <p:cNvPr id="5" name="Station 5">
            <a:hlinkClick r:id="" action="ppaction://media"/>
            <a:extLst>
              <a:ext uri="{FF2B5EF4-FFF2-40B4-BE49-F238E27FC236}">
                <a16:creationId xmlns:a16="http://schemas.microsoft.com/office/drawing/2014/main" id="{A9DA8A1F-B61D-480B-9444-76DB0574E81D}"/>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825765" y="136493"/>
            <a:ext cx="487363" cy="487363"/>
          </a:xfrm>
          <a:prstGeom prst="rect">
            <a:avLst/>
          </a:prstGeom>
        </p:spPr>
      </p:pic>
    </p:spTree>
    <p:extLst>
      <p:ext uri="{BB962C8B-B14F-4D97-AF65-F5344CB8AC3E}">
        <p14:creationId xmlns:p14="http://schemas.microsoft.com/office/powerpoint/2010/main" val="181663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20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1" y="254524"/>
            <a:ext cx="4741681" cy="369332"/>
          </a:xfrm>
          <a:prstGeom prst="rect">
            <a:avLst/>
          </a:prstGeom>
          <a:noFill/>
        </p:spPr>
        <p:txBody>
          <a:bodyPr wrap="square" rtlCol="0">
            <a:spAutoFit/>
          </a:bodyPr>
          <a:lstStyle/>
          <a:p>
            <a:r>
              <a:rPr lang="en-GB" b="1" u="sng" dirty="0">
                <a:latin typeface="Century Gothic" panose="020B0502020202020204" pitchFamily="34" charset="0"/>
              </a:rPr>
              <a:t>6. Veronica wipes the face of Jesus</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795" y="697583"/>
            <a:ext cx="3617907" cy="5953027"/>
          </a:xfrm>
          <a:prstGeom prst="rect">
            <a:avLst/>
          </a:prstGeom>
        </p:spPr>
      </p:pic>
      <p:sp>
        <p:nvSpPr>
          <p:cNvPr id="4" name="TextBox 3">
            <a:extLst>
              <a:ext uri="{FF2B5EF4-FFF2-40B4-BE49-F238E27FC236}">
                <a16:creationId xmlns:a16="http://schemas.microsoft.com/office/drawing/2014/main" id="{6DDF84B2-73CA-4E6F-815B-353B4A2238C4}"/>
              </a:ext>
            </a:extLst>
          </p:cNvPr>
          <p:cNvSpPr txBox="1"/>
          <p:nvPr/>
        </p:nvSpPr>
        <p:spPr>
          <a:xfrm>
            <a:off x="4899818" y="1015068"/>
            <a:ext cx="6992209" cy="5078313"/>
          </a:xfrm>
          <a:prstGeom prst="rect">
            <a:avLst/>
          </a:prstGeom>
          <a:noFill/>
        </p:spPr>
        <p:txBody>
          <a:bodyPr wrap="square" rtlCol="0">
            <a:spAutoFit/>
          </a:bodyPr>
          <a:lstStyle/>
          <a:p>
            <a:r>
              <a:rPr lang="en-GB" dirty="0">
                <a:latin typeface="Century Gothic" panose="020B0502020202020204" pitchFamily="34" charset="0"/>
              </a:rPr>
              <a:t>This is a very famous part of the Stations of the Cross journey. A woman named Veronica stepped out of the crowd to help Jesus. She could see he was covered in sweat and in blood and wanted to wipe his face just to make him feel even slightly better.</a:t>
            </a:r>
          </a:p>
          <a:p>
            <a:r>
              <a:rPr lang="en-GB" dirty="0">
                <a:latin typeface="Century Gothic" panose="020B0502020202020204" pitchFamily="34" charset="0"/>
              </a:rPr>
              <a:t>The story goes that later, when she looked at the cloth, a perfect image of Jesus’ face was printed there. Veronica kept this cloth as sacred after this.</a:t>
            </a:r>
          </a:p>
          <a:p>
            <a:endParaRPr lang="en-GB" dirty="0">
              <a:latin typeface="Century Gothic" panose="020B0502020202020204" pitchFamily="34" charset="0"/>
            </a:endParaRPr>
          </a:p>
          <a:p>
            <a:r>
              <a:rPr lang="en-GB" dirty="0">
                <a:latin typeface="Century Gothic" panose="020B0502020202020204" pitchFamily="34" charset="0"/>
              </a:rPr>
              <a:t>This image is done in a very common style which you would see in churches. It is painted with oil paints on wood, then framed in an elaborate style. You can see all the gold leaf surrounding the painting which has been hung on a marble background.</a:t>
            </a:r>
          </a:p>
          <a:p>
            <a:r>
              <a:rPr lang="en-GB" dirty="0">
                <a:latin typeface="Century Gothic" panose="020B0502020202020204" pitchFamily="34" charset="0"/>
              </a:rPr>
              <a:t>In this image, the artist has Jesus still wearing his tunic and a red robe to show his importance, however other artists show him wearing much less as they show the suffering he endured in his beatings and when he was whipped.</a:t>
            </a:r>
          </a:p>
        </p:txBody>
      </p:sp>
      <p:pic>
        <p:nvPicPr>
          <p:cNvPr id="5" name="Station 6">
            <a:hlinkClick r:id="" action="ppaction://media"/>
            <a:extLst>
              <a:ext uri="{FF2B5EF4-FFF2-40B4-BE49-F238E27FC236}">
                <a16:creationId xmlns:a16="http://schemas.microsoft.com/office/drawing/2014/main" id="{7EC633BF-6435-4F6B-9D7A-A02DDF73B697}"/>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297852" y="209688"/>
            <a:ext cx="487363" cy="487363"/>
          </a:xfrm>
          <a:prstGeom prst="rect">
            <a:avLst/>
          </a:prstGeom>
        </p:spPr>
      </p:pic>
    </p:spTree>
    <p:extLst>
      <p:ext uri="{BB962C8B-B14F-4D97-AF65-F5344CB8AC3E}">
        <p14:creationId xmlns:p14="http://schemas.microsoft.com/office/powerpoint/2010/main" val="349825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1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2" y="254524"/>
            <a:ext cx="3780148" cy="369332"/>
          </a:xfrm>
          <a:prstGeom prst="rect">
            <a:avLst/>
          </a:prstGeom>
          <a:noFill/>
        </p:spPr>
        <p:txBody>
          <a:bodyPr wrap="square" rtlCol="0">
            <a:spAutoFit/>
          </a:bodyPr>
          <a:lstStyle/>
          <a:p>
            <a:r>
              <a:rPr lang="en-GB" b="1" u="sng" dirty="0">
                <a:latin typeface="Century Gothic" panose="020B0502020202020204" pitchFamily="34" charset="0"/>
              </a:rPr>
              <a:t>7. Jesus falls the second time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7284" y="914400"/>
            <a:ext cx="6920744" cy="5752117"/>
          </a:xfrm>
          <a:prstGeom prst="rect">
            <a:avLst/>
          </a:prstGeom>
        </p:spPr>
      </p:pic>
      <p:sp>
        <p:nvSpPr>
          <p:cNvPr id="4" name="TextBox 3">
            <a:extLst>
              <a:ext uri="{FF2B5EF4-FFF2-40B4-BE49-F238E27FC236}">
                <a16:creationId xmlns:a16="http://schemas.microsoft.com/office/drawing/2014/main" id="{95F08801-1BBB-4621-BCD8-DA1A63D44255}"/>
              </a:ext>
            </a:extLst>
          </p:cNvPr>
          <p:cNvSpPr txBox="1"/>
          <p:nvPr/>
        </p:nvSpPr>
        <p:spPr>
          <a:xfrm>
            <a:off x="292232" y="847288"/>
            <a:ext cx="4682440" cy="5078313"/>
          </a:xfrm>
          <a:prstGeom prst="rect">
            <a:avLst/>
          </a:prstGeom>
          <a:noFill/>
        </p:spPr>
        <p:txBody>
          <a:bodyPr wrap="square" rtlCol="0">
            <a:spAutoFit/>
          </a:bodyPr>
          <a:lstStyle/>
          <a:p>
            <a:r>
              <a:rPr lang="en-GB" dirty="0">
                <a:latin typeface="Century Gothic" panose="020B0502020202020204" pitchFamily="34" charset="0"/>
              </a:rPr>
              <a:t>The journey continued for a long time. Jesus grew weaker and weaker as he carried his heavy cross. Eventually, he fell for a second time. Again, the soldiers did not want him dying there in the street, they wanted to get him to the hill where he would be crucified. So, they beat and whipped him more to get him to his feet and carry on his long journey.</a:t>
            </a:r>
          </a:p>
          <a:p>
            <a:endParaRPr lang="en-GB" dirty="0">
              <a:latin typeface="Century Gothic" panose="020B0502020202020204" pitchFamily="34" charset="0"/>
            </a:endParaRPr>
          </a:p>
          <a:p>
            <a:r>
              <a:rPr lang="en-GB" dirty="0">
                <a:latin typeface="Century Gothic" panose="020B0502020202020204" pitchFamily="34" charset="0"/>
              </a:rPr>
              <a:t>This picture is very much in a cartoon style. It has been drawn in ink for a book to illustrate the Stations of the Cross for children. Even though it is a cartoon, the artist has tried to include realism, with hair on the soldier’s arms and legs, with the way he can be seen cruelly shouting and with the sadness in Jesus’ face.</a:t>
            </a:r>
          </a:p>
        </p:txBody>
      </p:sp>
      <p:pic>
        <p:nvPicPr>
          <p:cNvPr id="5" name="Station 7">
            <a:hlinkClick r:id="" action="ppaction://media"/>
            <a:extLst>
              <a:ext uri="{FF2B5EF4-FFF2-40B4-BE49-F238E27FC236}">
                <a16:creationId xmlns:a16="http://schemas.microsoft.com/office/drawing/2014/main" id="{95A077F7-B0B6-4CD1-B17E-E89E79428C6F}"/>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4568010" y="195508"/>
            <a:ext cx="487363" cy="487363"/>
          </a:xfrm>
          <a:prstGeom prst="rect">
            <a:avLst/>
          </a:prstGeom>
        </p:spPr>
      </p:pic>
    </p:spTree>
    <p:extLst>
      <p:ext uri="{BB962C8B-B14F-4D97-AF65-F5344CB8AC3E}">
        <p14:creationId xmlns:p14="http://schemas.microsoft.com/office/powerpoint/2010/main" val="306428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231" y="254524"/>
            <a:ext cx="5231875" cy="369332"/>
          </a:xfrm>
          <a:prstGeom prst="rect">
            <a:avLst/>
          </a:prstGeom>
          <a:noFill/>
        </p:spPr>
        <p:txBody>
          <a:bodyPr wrap="square" rtlCol="0">
            <a:spAutoFit/>
          </a:bodyPr>
          <a:lstStyle/>
          <a:p>
            <a:r>
              <a:rPr lang="en-GB" b="1" u="sng" dirty="0">
                <a:latin typeface="Century Gothic" panose="020B0502020202020204" pitchFamily="34" charset="0"/>
              </a:rPr>
              <a:t>8. The women of Jerusalem weep for Jesus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344" y="950031"/>
            <a:ext cx="4798263" cy="5509967"/>
          </a:xfrm>
          <a:prstGeom prst="rect">
            <a:avLst/>
          </a:prstGeom>
        </p:spPr>
      </p:pic>
      <p:sp>
        <p:nvSpPr>
          <p:cNvPr id="4" name="TextBox 3">
            <a:extLst>
              <a:ext uri="{FF2B5EF4-FFF2-40B4-BE49-F238E27FC236}">
                <a16:creationId xmlns:a16="http://schemas.microsoft.com/office/drawing/2014/main" id="{0467C529-340C-42D6-A513-2A353639B1D8}"/>
              </a:ext>
            </a:extLst>
          </p:cNvPr>
          <p:cNvSpPr txBox="1"/>
          <p:nvPr/>
        </p:nvSpPr>
        <p:spPr>
          <a:xfrm>
            <a:off x="6096000" y="623856"/>
            <a:ext cx="5883479" cy="5909310"/>
          </a:xfrm>
          <a:prstGeom prst="rect">
            <a:avLst/>
          </a:prstGeom>
          <a:noFill/>
        </p:spPr>
        <p:txBody>
          <a:bodyPr wrap="square" rtlCol="0">
            <a:spAutoFit/>
          </a:bodyPr>
          <a:lstStyle/>
          <a:p>
            <a:r>
              <a:rPr lang="en-GB" dirty="0">
                <a:latin typeface="Century Gothic" panose="020B0502020202020204" pitchFamily="34" charset="0"/>
              </a:rPr>
              <a:t>Here we see people realising what was happening to Jesus. These were the ordinary women of Jerusalem. Jesus had healed their relatives, had preached the word of God to them and had given them hope. Some of their husbands, sons and brothers may even have been in Jesus’ group of friends. They were sad to see their saviour being sent to his death. </a:t>
            </a:r>
          </a:p>
          <a:p>
            <a:r>
              <a:rPr lang="en-GB" dirty="0">
                <a:latin typeface="Century Gothic" panose="020B0502020202020204" pitchFamily="34" charset="0"/>
              </a:rPr>
              <a:t>The picture of the women of Jerusalem illustrates the people of the world weeping for Jesus as he goes to his death.</a:t>
            </a:r>
          </a:p>
          <a:p>
            <a:endParaRPr lang="en-GB" dirty="0">
              <a:latin typeface="Century Gothic" panose="020B0502020202020204" pitchFamily="34" charset="0"/>
            </a:endParaRPr>
          </a:p>
          <a:p>
            <a:r>
              <a:rPr lang="en-GB" dirty="0">
                <a:latin typeface="Century Gothic" panose="020B0502020202020204" pitchFamily="34" charset="0"/>
              </a:rPr>
              <a:t>This scene has been created in wood, or plaster  in a 3-d effect. The artist again has cleverly made the scene look more real by adding shadows through the creases in people’s clothing and has also managed to show the grain you find in wood on the cross. In this picture you can clearly see people’s expressions, especially those of the grieving women and Jesus’ calm expression to them.</a:t>
            </a:r>
          </a:p>
        </p:txBody>
      </p:sp>
      <p:pic>
        <p:nvPicPr>
          <p:cNvPr id="5" name="Station 8">
            <a:hlinkClick r:id="" action="ppaction://media"/>
            <a:extLst>
              <a:ext uri="{FF2B5EF4-FFF2-40B4-BE49-F238E27FC236}">
                <a16:creationId xmlns:a16="http://schemas.microsoft.com/office/drawing/2014/main" id="{76A23437-1BDF-4BC7-A535-9A513EF48E77}"/>
              </a:ext>
            </a:extLst>
          </p:cNvPr>
          <p:cNvPicPr>
            <a:picLocks noChangeAspect="1"/>
          </p:cNvPicPr>
          <p:nvPr>
            <a:audioFile r:link="rId2"/>
            <p:extLst>
              <p:ext uri="{DAA4B4D4-6D71-4841-9C94-3DE7FCFB9230}">
                <p14:media xmlns:p14="http://schemas.microsoft.com/office/powerpoint/2010/main" r:embed="rId1"/>
              </p:ext>
            </p:extLst>
          </p:nvPr>
        </p:nvPicPr>
        <p:blipFill>
          <a:blip r:embed="rId5">
            <a:duotone>
              <a:prstClr val="black"/>
              <a:srgbClr val="FF0000">
                <a:tint val="45000"/>
                <a:satMod val="400000"/>
              </a:srgbClr>
            </a:duotone>
          </a:blip>
          <a:stretch>
            <a:fillRect/>
          </a:stretch>
        </p:blipFill>
        <p:spPr>
          <a:xfrm>
            <a:off x="5613115" y="218077"/>
            <a:ext cx="487363" cy="487363"/>
          </a:xfrm>
          <a:prstGeom prst="rect">
            <a:avLst/>
          </a:prstGeom>
        </p:spPr>
      </p:pic>
    </p:spTree>
    <p:extLst>
      <p:ext uri="{BB962C8B-B14F-4D97-AF65-F5344CB8AC3E}">
        <p14:creationId xmlns:p14="http://schemas.microsoft.com/office/powerpoint/2010/main" val="367958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155</TotalTime>
  <Words>2362</Words>
  <Application>Microsoft Office PowerPoint</Application>
  <PresentationFormat>Widescreen</PresentationFormat>
  <Paragraphs>70</Paragraphs>
  <Slides>16</Slides>
  <Notes>0</Notes>
  <HiddenSlides>0</HiddenSlides>
  <MMClips>16</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Century Gothic</vt:lpstr>
      <vt:lpstr>Wingdings 3</vt:lpstr>
      <vt:lpstr>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Christ Church Primary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Kelly</dc:creator>
  <cp:lastModifiedBy>James Kelly</cp:lastModifiedBy>
  <cp:revision>23</cp:revision>
  <dcterms:created xsi:type="dcterms:W3CDTF">2020-03-27T12:49:23Z</dcterms:created>
  <dcterms:modified xsi:type="dcterms:W3CDTF">2020-04-20T13:03:11Z</dcterms:modified>
</cp:coreProperties>
</file>