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9" autoAdjust="0"/>
    <p:restoredTop sz="94660"/>
  </p:normalViewPr>
  <p:slideViewPr>
    <p:cSldViewPr snapToGrid="0">
      <p:cViewPr varScale="1">
        <p:scale>
          <a:sx n="87" d="100"/>
          <a:sy n="87" d="100"/>
        </p:scale>
        <p:origin x="13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E2795-8666-4D9E-B5C1-7174C0A649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35ED155-D4A6-45A1-BA71-BCFEE8A9AE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9FCF1C4-C6F5-4804-810C-A77CDDC89A9E}"/>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5" name="Footer Placeholder 4">
            <a:extLst>
              <a:ext uri="{FF2B5EF4-FFF2-40B4-BE49-F238E27FC236}">
                <a16:creationId xmlns:a16="http://schemas.microsoft.com/office/drawing/2014/main" id="{0A8A2ED8-CE76-4ADB-998D-14F4FC6D71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705671-3DF0-49FA-9AB6-DF568686A5D9}"/>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3983393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52323-9C86-4AF1-B4FA-C686AAC991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C3303C-6130-4EBE-8ADC-E9257D5A90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C662A1-A914-4ED3-B201-F778C07C39F4}"/>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5" name="Footer Placeholder 4">
            <a:extLst>
              <a:ext uri="{FF2B5EF4-FFF2-40B4-BE49-F238E27FC236}">
                <a16:creationId xmlns:a16="http://schemas.microsoft.com/office/drawing/2014/main" id="{1157BFCE-B2D0-497D-860F-25A44AE02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3BC800-22EB-49F4-A658-71ED7AA2217C}"/>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861708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5085F-7163-497B-920D-03B7C42231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EDA3815-C196-48F0-96E1-912B220ECF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79734C-0734-4E68-9FBE-69C01311DBCE}"/>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5" name="Footer Placeholder 4">
            <a:extLst>
              <a:ext uri="{FF2B5EF4-FFF2-40B4-BE49-F238E27FC236}">
                <a16:creationId xmlns:a16="http://schemas.microsoft.com/office/drawing/2014/main" id="{2EE9EA28-FBD5-4317-9C04-E5972DBFD1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AFA48A-7295-433B-BB96-62DC530BB37A}"/>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2307408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D0264-A64E-4F8A-BEED-CA0078D4AE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A10ED30-B69D-4CB3-AE93-6B3C846D06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D7D75C-D3A3-4BE3-A822-876D782E75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9BAE7F3-9EDA-41AA-9B07-BFB7A14D7912}"/>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6" name="Footer Placeholder 5">
            <a:extLst>
              <a:ext uri="{FF2B5EF4-FFF2-40B4-BE49-F238E27FC236}">
                <a16:creationId xmlns:a16="http://schemas.microsoft.com/office/drawing/2014/main" id="{3A5F4D02-95AA-4FC6-AE0F-95FD9D8C6F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288E66-DD50-49BB-9EA0-7D56FC431BC5}"/>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2192465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8B8FA-7415-4A4F-97A6-A5A5FF256F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60707F-8B18-4324-BA0F-B5FB090911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00F132-9CA1-4089-A512-EE62C59D1B1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F987562-DBE0-401D-8528-100581D9BE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46489B-9C8D-4363-8071-F3408583BF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92F44D-A69C-4C7C-8538-CCA279D77609}"/>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8" name="Footer Placeholder 7">
            <a:extLst>
              <a:ext uri="{FF2B5EF4-FFF2-40B4-BE49-F238E27FC236}">
                <a16:creationId xmlns:a16="http://schemas.microsoft.com/office/drawing/2014/main" id="{30BE364E-DA0E-4BD7-8F38-BF9D99D967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09B021A-B417-4CA8-B7F6-DC10B9517892}"/>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2927126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70983-4378-4E53-AD40-EBBE7ED30BC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5800C9-85E1-405A-8065-3A113598B8C6}"/>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4" name="Footer Placeholder 3">
            <a:extLst>
              <a:ext uri="{FF2B5EF4-FFF2-40B4-BE49-F238E27FC236}">
                <a16:creationId xmlns:a16="http://schemas.microsoft.com/office/drawing/2014/main" id="{0401F862-58B6-4EE7-A9DE-DD4CD63AC5E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1FCFE0-2F29-44D7-87EC-F03F3B5E0D0E}"/>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328434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A723CC-F6B3-4792-9158-FD421AC0B1EB}"/>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3" name="Footer Placeholder 2">
            <a:extLst>
              <a:ext uri="{FF2B5EF4-FFF2-40B4-BE49-F238E27FC236}">
                <a16:creationId xmlns:a16="http://schemas.microsoft.com/office/drawing/2014/main" id="{131827EA-2A19-41E0-9047-A32958FAE5B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C84DEC9-2F08-4D7D-883B-B36B6AE0E566}"/>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461311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039AF-37FF-48E4-9D8C-7EAB6FE1C4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FEA2C07-A7A7-457D-B634-1BC9EFAC66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F7A7E0-2B3E-4A90-9086-C7273B2F21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4274F8-3510-4587-B8EA-112BE9AF96D3}"/>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6" name="Footer Placeholder 5">
            <a:extLst>
              <a:ext uri="{FF2B5EF4-FFF2-40B4-BE49-F238E27FC236}">
                <a16:creationId xmlns:a16="http://schemas.microsoft.com/office/drawing/2014/main" id="{37531BCB-0A36-4764-916B-0624C9FB29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580801-58D0-4611-B24C-2D155CB0C7BF}"/>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3644593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08070-8994-49CB-B51C-B2915EE60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1544BBD-98E0-4810-A1CA-8500B77C55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CBE968-B468-478E-9EBD-18FCFE5140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745901-87D3-478E-A54B-0CADED47C1F0}"/>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6" name="Footer Placeholder 5">
            <a:extLst>
              <a:ext uri="{FF2B5EF4-FFF2-40B4-BE49-F238E27FC236}">
                <a16:creationId xmlns:a16="http://schemas.microsoft.com/office/drawing/2014/main" id="{212E2D6E-6ADE-4EC6-82C3-48C7981AA3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EDA0EA-0C17-4840-B069-CA95C5E894D0}"/>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3921653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80C01-05AC-4C2E-B1FA-793652F81E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FA480C-7C04-408F-B1A0-9653591275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A8EC39-FF88-4F4D-812F-F3EBBC0C9FFD}"/>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5" name="Footer Placeholder 4">
            <a:extLst>
              <a:ext uri="{FF2B5EF4-FFF2-40B4-BE49-F238E27FC236}">
                <a16:creationId xmlns:a16="http://schemas.microsoft.com/office/drawing/2014/main" id="{43345F7F-37DC-4ADA-BA12-4F9C10E9EE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EB6579-D0DF-4E49-9D2E-18265B565B5A}"/>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1380686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CEA42D-346B-4941-B8B4-3D122BFB56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C2F978-4034-450F-B339-18F7DFF2CB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8FB98E-7F9F-44E4-97AE-41ADAA870BFA}"/>
              </a:ext>
            </a:extLst>
          </p:cNvPr>
          <p:cNvSpPr>
            <a:spLocks noGrp="1"/>
          </p:cNvSpPr>
          <p:nvPr>
            <p:ph type="dt" sz="half" idx="10"/>
          </p:nvPr>
        </p:nvSpPr>
        <p:spPr/>
        <p:txBody>
          <a:bodyPr/>
          <a:lstStyle/>
          <a:p>
            <a:fld id="{45DCC64F-9575-4C09-A371-47FD7C8448B6}" type="datetimeFigureOut">
              <a:rPr lang="en-GB" smtClean="0"/>
              <a:t>17/05/2020</a:t>
            </a:fld>
            <a:endParaRPr lang="en-GB"/>
          </a:p>
        </p:txBody>
      </p:sp>
      <p:sp>
        <p:nvSpPr>
          <p:cNvPr id="5" name="Footer Placeholder 4">
            <a:extLst>
              <a:ext uri="{FF2B5EF4-FFF2-40B4-BE49-F238E27FC236}">
                <a16:creationId xmlns:a16="http://schemas.microsoft.com/office/drawing/2014/main" id="{86F236F5-0DE7-4CF9-BA0E-56D8432BAA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1CD837-E19B-4230-B267-D2F9259A52DC}"/>
              </a:ext>
            </a:extLst>
          </p:cNvPr>
          <p:cNvSpPr>
            <a:spLocks noGrp="1"/>
          </p:cNvSpPr>
          <p:nvPr>
            <p:ph type="sldNum" sz="quarter" idx="12"/>
          </p:nvPr>
        </p:nvSpPr>
        <p:spPr/>
        <p:txBody>
          <a:bodyPr/>
          <a:lstStyle/>
          <a:p>
            <a:fld id="{D5E70B4B-12FD-413F-95F0-23EC24F297CF}" type="slidenum">
              <a:rPr lang="en-GB" smtClean="0"/>
              <a:t>‹#›</a:t>
            </a:fld>
            <a:endParaRPr lang="en-GB"/>
          </a:p>
        </p:txBody>
      </p:sp>
    </p:spTree>
    <p:extLst>
      <p:ext uri="{BB962C8B-B14F-4D97-AF65-F5344CB8AC3E}">
        <p14:creationId xmlns:p14="http://schemas.microsoft.com/office/powerpoint/2010/main" val="1368702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696065-C6FD-455D-B640-79CB3EB062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EF62FA-67A6-4CA8-975C-3E791EFB1E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648D5D-2DCF-4508-B5D7-2E909D99AF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DCC64F-9575-4C09-A371-47FD7C8448B6}" type="datetimeFigureOut">
              <a:rPr lang="en-GB" smtClean="0"/>
              <a:t>17/05/2020</a:t>
            </a:fld>
            <a:endParaRPr lang="en-GB"/>
          </a:p>
        </p:txBody>
      </p:sp>
      <p:sp>
        <p:nvSpPr>
          <p:cNvPr id="5" name="Footer Placeholder 4">
            <a:extLst>
              <a:ext uri="{FF2B5EF4-FFF2-40B4-BE49-F238E27FC236}">
                <a16:creationId xmlns:a16="http://schemas.microsoft.com/office/drawing/2014/main" id="{67FA0C8D-4327-493F-9D80-509323C36C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C77ABF5-E105-4775-A68F-FAF061935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E70B4B-12FD-413F-95F0-23EC24F297CF}" type="slidenum">
              <a:rPr lang="en-GB" smtClean="0"/>
              <a:t>‹#›</a:t>
            </a:fld>
            <a:endParaRPr lang="en-GB"/>
          </a:p>
        </p:txBody>
      </p:sp>
    </p:spTree>
    <p:extLst>
      <p:ext uri="{BB962C8B-B14F-4D97-AF65-F5344CB8AC3E}">
        <p14:creationId xmlns:p14="http://schemas.microsoft.com/office/powerpoint/2010/main" val="4029287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en.wikivoyage.org/wiki/North_Wales"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Snowdonia" TargetMode="External"/><Relationship Id="rId2" Type="http://schemas.openxmlformats.org/officeDocument/2006/relationships/image" Target="../media/image2.jp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1BA227-065E-4D0F-B5C3-7309DC927588}"/>
              </a:ext>
            </a:extLst>
          </p:cNvPr>
          <p:cNvSpPr/>
          <p:nvPr/>
        </p:nvSpPr>
        <p:spPr>
          <a:xfrm>
            <a:off x="3400997" y="0"/>
            <a:ext cx="5017143" cy="2400657"/>
          </a:xfrm>
          <a:prstGeom prst="rect">
            <a:avLst/>
          </a:prstGeom>
          <a:noFill/>
        </p:spPr>
        <p:txBody>
          <a:bodyPr wrap="none" lIns="91440" tIns="45720" rIns="91440" bIns="45720">
            <a:spAutoFit/>
          </a:bodyPr>
          <a:lstStyle/>
          <a:p>
            <a:pPr algn="ctr"/>
            <a:r>
              <a:rPr lang="en-US" sz="15000" b="1" cap="none" spc="0" dirty="0">
                <a:ln w="22225">
                  <a:solidFill>
                    <a:schemeClr val="accent2"/>
                  </a:solidFill>
                  <a:prstDash val="solid"/>
                </a:ln>
                <a:solidFill>
                  <a:schemeClr val="accent2">
                    <a:lumMod val="40000"/>
                    <a:lumOff val="60000"/>
                  </a:schemeClr>
                </a:solidFill>
                <a:effectLst/>
              </a:rPr>
              <a:t>Wales</a:t>
            </a:r>
          </a:p>
        </p:txBody>
      </p:sp>
      <p:pic>
        <p:nvPicPr>
          <p:cNvPr id="1026" name="Picture 2" descr="Flag Of Wales wallpapers, Misc, HQ Flag Of Wales pictures | 4K ...">
            <a:extLst>
              <a:ext uri="{FF2B5EF4-FFF2-40B4-BE49-F238E27FC236}">
                <a16:creationId xmlns:a16="http://schemas.microsoft.com/office/drawing/2014/main" id="{C311A402-9A26-4F5A-9D7A-61D605CDB9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1386"/>
            <a:ext cx="3241199" cy="162960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lag Of Wales wallpapers, Misc, HQ Flag Of Wales pictures | 4K ...">
            <a:extLst>
              <a:ext uri="{FF2B5EF4-FFF2-40B4-BE49-F238E27FC236}">
                <a16:creationId xmlns:a16="http://schemas.microsoft.com/office/drawing/2014/main" id="{1EDBC81C-792F-4653-99A5-8E3802E98C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904302" y="316696"/>
            <a:ext cx="3287695" cy="162960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0FE333A4-DD24-4285-B194-BD72614416D4}"/>
              </a:ext>
            </a:extLst>
          </p:cNvPr>
          <p:cNvSpPr/>
          <p:nvPr/>
        </p:nvSpPr>
        <p:spPr>
          <a:xfrm>
            <a:off x="3048000" y="2690336"/>
            <a:ext cx="6096000" cy="1477328"/>
          </a:xfrm>
          <a:prstGeom prst="rect">
            <a:avLst/>
          </a:prstGeom>
        </p:spPr>
        <p:txBody>
          <a:bodyPr>
            <a:spAutoFit/>
          </a:bodyPr>
          <a:lstStyle/>
          <a:p>
            <a:r>
              <a:rPr lang="en-GB" b="0" i="0" dirty="0">
                <a:solidFill>
                  <a:srgbClr val="222222"/>
                </a:solidFill>
                <a:effectLst/>
                <a:latin typeface="arial" panose="020B0604020202020204" pitchFamily="34" charset="0"/>
              </a:rPr>
              <a:t>Wales (or Cymru which is in Welsh) is a country that is part of </a:t>
            </a:r>
            <a:r>
              <a:rPr lang="en-GB" dirty="0">
                <a:solidFill>
                  <a:srgbClr val="222222"/>
                </a:solidFill>
                <a:latin typeface="arial" panose="020B0604020202020204" pitchFamily="34" charset="0"/>
              </a:rPr>
              <a:t>the United Kingdom </a:t>
            </a:r>
            <a:r>
              <a:rPr lang="en-GB" b="0" i="0" dirty="0">
                <a:solidFill>
                  <a:srgbClr val="222222"/>
                </a:solidFill>
                <a:effectLst/>
                <a:latin typeface="arial" panose="020B0604020202020204" pitchFamily="34" charset="0"/>
              </a:rPr>
              <a:t>and is part of the island of Great Britain and offshore islands. It is bordered by England to its east, the Irish Sea to its north and west, and the Bristol Channel to its south.</a:t>
            </a:r>
            <a:endParaRPr lang="en-GB" dirty="0"/>
          </a:p>
        </p:txBody>
      </p:sp>
    </p:spTree>
    <p:extLst>
      <p:ext uri="{BB962C8B-B14F-4D97-AF65-F5344CB8AC3E}">
        <p14:creationId xmlns:p14="http://schemas.microsoft.com/office/powerpoint/2010/main" val="3536108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59BD658-EE2B-4F59-9ED7-44768E7D8D9A}"/>
              </a:ext>
            </a:extLst>
          </p:cNvPr>
          <p:cNvSpPr/>
          <p:nvPr/>
        </p:nvSpPr>
        <p:spPr>
          <a:xfrm>
            <a:off x="837696" y="1040933"/>
            <a:ext cx="3449983" cy="369332"/>
          </a:xfrm>
          <a:prstGeom prst="rect">
            <a:avLst/>
          </a:prstGeom>
        </p:spPr>
        <p:txBody>
          <a:bodyPr wrap="none">
            <a:spAutoFit/>
          </a:bodyPr>
          <a:lstStyle/>
          <a:p>
            <a:r>
              <a:rPr lang="en-GB" b="1" i="0" dirty="0">
                <a:solidFill>
                  <a:srgbClr val="56565A"/>
                </a:solidFill>
                <a:effectLst/>
                <a:latin typeface="Georgia" panose="02040502050405020303" pitchFamily="18" charset="0"/>
              </a:rPr>
              <a:t>Population:</a:t>
            </a:r>
            <a:r>
              <a:rPr lang="en-GB" b="0" i="0" dirty="0">
                <a:solidFill>
                  <a:srgbClr val="56565A"/>
                </a:solidFill>
                <a:effectLst/>
                <a:latin typeface="Georgia" panose="02040502050405020303" pitchFamily="18" charset="0"/>
              </a:rPr>
              <a:t> 3.1 million people</a:t>
            </a:r>
            <a:endParaRPr lang="en-GB" dirty="0"/>
          </a:p>
        </p:txBody>
      </p:sp>
      <p:sp>
        <p:nvSpPr>
          <p:cNvPr id="4" name="Rectangle 3">
            <a:extLst>
              <a:ext uri="{FF2B5EF4-FFF2-40B4-BE49-F238E27FC236}">
                <a16:creationId xmlns:a16="http://schemas.microsoft.com/office/drawing/2014/main" id="{79A6AAF2-7F6E-4680-BCBA-D1516450682F}"/>
              </a:ext>
            </a:extLst>
          </p:cNvPr>
          <p:cNvSpPr/>
          <p:nvPr/>
        </p:nvSpPr>
        <p:spPr>
          <a:xfrm>
            <a:off x="3420876" y="117603"/>
            <a:ext cx="5350247"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Facts About Wales</a:t>
            </a:r>
          </a:p>
        </p:txBody>
      </p:sp>
      <p:sp>
        <p:nvSpPr>
          <p:cNvPr id="5" name="Rectangle 4">
            <a:extLst>
              <a:ext uri="{FF2B5EF4-FFF2-40B4-BE49-F238E27FC236}">
                <a16:creationId xmlns:a16="http://schemas.microsoft.com/office/drawing/2014/main" id="{5DAC4622-2318-434F-86BF-4645387C4AB3}"/>
              </a:ext>
            </a:extLst>
          </p:cNvPr>
          <p:cNvSpPr/>
          <p:nvPr/>
        </p:nvSpPr>
        <p:spPr>
          <a:xfrm>
            <a:off x="837696" y="1504311"/>
            <a:ext cx="2957861" cy="369332"/>
          </a:xfrm>
          <a:prstGeom prst="rect">
            <a:avLst/>
          </a:prstGeom>
        </p:spPr>
        <p:txBody>
          <a:bodyPr wrap="none">
            <a:spAutoFit/>
          </a:bodyPr>
          <a:lstStyle/>
          <a:p>
            <a:r>
              <a:rPr lang="en-GB" b="1" i="0" dirty="0">
                <a:solidFill>
                  <a:srgbClr val="56565A"/>
                </a:solidFill>
                <a:effectLst/>
                <a:latin typeface="Georgia" panose="02040502050405020303" pitchFamily="18" charset="0"/>
              </a:rPr>
              <a:t>Currency:</a:t>
            </a:r>
            <a:r>
              <a:rPr lang="en-GB" b="0" i="0" dirty="0">
                <a:solidFill>
                  <a:srgbClr val="56565A"/>
                </a:solidFill>
                <a:effectLst/>
                <a:latin typeface="Georgia" panose="02040502050405020303" pitchFamily="18" charset="0"/>
              </a:rPr>
              <a:t> Pound Sterling</a:t>
            </a:r>
            <a:endParaRPr lang="en-GB" dirty="0"/>
          </a:p>
        </p:txBody>
      </p:sp>
      <p:sp>
        <p:nvSpPr>
          <p:cNvPr id="6" name="Rectangle 5">
            <a:extLst>
              <a:ext uri="{FF2B5EF4-FFF2-40B4-BE49-F238E27FC236}">
                <a16:creationId xmlns:a16="http://schemas.microsoft.com/office/drawing/2014/main" id="{1753BF5B-86B2-43E2-A477-CB1A263370CE}"/>
              </a:ext>
            </a:extLst>
          </p:cNvPr>
          <p:cNvSpPr/>
          <p:nvPr/>
        </p:nvSpPr>
        <p:spPr>
          <a:xfrm>
            <a:off x="837696" y="1964263"/>
            <a:ext cx="4297971" cy="369332"/>
          </a:xfrm>
          <a:prstGeom prst="rect">
            <a:avLst/>
          </a:prstGeom>
        </p:spPr>
        <p:txBody>
          <a:bodyPr wrap="none">
            <a:spAutoFit/>
          </a:bodyPr>
          <a:lstStyle/>
          <a:p>
            <a:r>
              <a:rPr lang="en-GB" b="1" i="0" dirty="0">
                <a:solidFill>
                  <a:srgbClr val="56565A"/>
                </a:solidFill>
                <a:effectLst/>
                <a:latin typeface="Georgia" panose="02040502050405020303" pitchFamily="18" charset="0"/>
              </a:rPr>
              <a:t>National Day:</a:t>
            </a:r>
            <a:r>
              <a:rPr lang="en-GB" b="0" i="0" dirty="0">
                <a:solidFill>
                  <a:srgbClr val="56565A"/>
                </a:solidFill>
                <a:effectLst/>
                <a:latin typeface="Georgia" panose="02040502050405020303" pitchFamily="18" charset="0"/>
              </a:rPr>
              <a:t> St David’s Day, 1 March</a:t>
            </a:r>
            <a:endParaRPr lang="en-GB" dirty="0"/>
          </a:p>
        </p:txBody>
      </p:sp>
      <p:sp>
        <p:nvSpPr>
          <p:cNvPr id="7" name="Rectangle 6">
            <a:extLst>
              <a:ext uri="{FF2B5EF4-FFF2-40B4-BE49-F238E27FC236}">
                <a16:creationId xmlns:a16="http://schemas.microsoft.com/office/drawing/2014/main" id="{7BC6A8FB-A202-4868-B80F-450A05FCCAC7}"/>
              </a:ext>
            </a:extLst>
          </p:cNvPr>
          <p:cNvSpPr/>
          <p:nvPr/>
        </p:nvSpPr>
        <p:spPr>
          <a:xfrm>
            <a:off x="837696" y="2473807"/>
            <a:ext cx="6096000" cy="646331"/>
          </a:xfrm>
          <a:prstGeom prst="rect">
            <a:avLst/>
          </a:prstGeom>
        </p:spPr>
        <p:txBody>
          <a:bodyPr>
            <a:spAutoFit/>
          </a:bodyPr>
          <a:lstStyle/>
          <a:p>
            <a:r>
              <a:rPr lang="en-GB" b="1" i="0" dirty="0">
                <a:solidFill>
                  <a:srgbClr val="56565A"/>
                </a:solidFill>
                <a:effectLst/>
                <a:latin typeface="Georgia" panose="02040502050405020303" pitchFamily="18" charset="0"/>
              </a:rPr>
              <a:t>National symbols: </a:t>
            </a:r>
            <a:r>
              <a:rPr lang="en-GB" b="0" i="0" dirty="0">
                <a:solidFill>
                  <a:srgbClr val="56565A"/>
                </a:solidFill>
                <a:effectLst/>
                <a:latin typeface="Georgia" panose="02040502050405020303" pitchFamily="18" charset="0"/>
              </a:rPr>
              <a:t>The dragon, daffodil and leek are three of a number of national symbols.</a:t>
            </a:r>
            <a:endParaRPr lang="en-GB" dirty="0"/>
          </a:p>
        </p:txBody>
      </p:sp>
      <p:sp>
        <p:nvSpPr>
          <p:cNvPr id="8" name="Rectangle 7">
            <a:extLst>
              <a:ext uri="{FF2B5EF4-FFF2-40B4-BE49-F238E27FC236}">
                <a16:creationId xmlns:a16="http://schemas.microsoft.com/office/drawing/2014/main" id="{8A60026F-0FD1-44F6-B8C2-D534FA51E984}"/>
              </a:ext>
            </a:extLst>
          </p:cNvPr>
          <p:cNvSpPr/>
          <p:nvPr/>
        </p:nvSpPr>
        <p:spPr>
          <a:xfrm>
            <a:off x="837696" y="3256925"/>
            <a:ext cx="6096000" cy="2031325"/>
          </a:xfrm>
          <a:prstGeom prst="rect">
            <a:avLst/>
          </a:prstGeom>
        </p:spPr>
        <p:txBody>
          <a:bodyPr>
            <a:spAutoFit/>
          </a:bodyPr>
          <a:lstStyle/>
          <a:p>
            <a:r>
              <a:rPr lang="en-GB" dirty="0"/>
              <a:t>Llanfairpwllgwyngyllgogerychwyrndrobwllllantysiliogogogoch (llan-vire-pooll-guin-gill-go-ger-u-queern-drob-ooll-llandus-ilio-gogo-goch</a:t>
            </a:r>
            <a:r>
              <a:rPr lang="en-GB" i="0" dirty="0">
                <a:solidFill>
                  <a:srgbClr val="202122"/>
                </a:solidFill>
                <a:effectLst/>
                <a:latin typeface="Arial" panose="020B0604020202020204" pitchFamily="34" charset="0"/>
              </a:rPr>
              <a:t> (Llanfair PG </a:t>
            </a:r>
            <a:r>
              <a:rPr lang="en-GB" b="0" i="0" dirty="0">
                <a:solidFill>
                  <a:srgbClr val="202122"/>
                </a:solidFill>
                <a:effectLst/>
                <a:latin typeface="Arial" panose="020B0604020202020204" pitchFamily="34" charset="0"/>
              </a:rPr>
              <a:t>for short) is a small, quiet town on the island of </a:t>
            </a:r>
            <a:r>
              <a:rPr lang="en-GB" b="0" i="0" u="none" strike="noStrike" dirty="0">
                <a:effectLst/>
                <a:latin typeface="Arial" panose="020B0604020202020204" pitchFamily="34" charset="0"/>
              </a:rPr>
              <a:t>Anglesey </a:t>
            </a:r>
            <a:r>
              <a:rPr lang="en-GB" b="0" i="0" dirty="0">
                <a:solidFill>
                  <a:srgbClr val="202122"/>
                </a:solidFill>
                <a:effectLst/>
                <a:latin typeface="Arial" panose="020B0604020202020204" pitchFamily="34" charset="0"/>
              </a:rPr>
              <a:t>off the northwest coast of </a:t>
            </a:r>
            <a:r>
              <a:rPr lang="en-GB" dirty="0">
                <a:solidFill>
                  <a:srgbClr val="202122"/>
                </a:solidFill>
                <a:effectLst/>
                <a:latin typeface="Arial" panose="020B0604020202020204" pitchFamily="34" charset="0"/>
              </a:rPr>
              <a:t>North</a:t>
            </a:r>
            <a:r>
              <a:rPr lang="en-GB" u="sng" strike="noStrike" dirty="0">
                <a:solidFill>
                  <a:srgbClr val="0B0080"/>
                </a:solidFill>
                <a:effectLst/>
                <a:latin typeface="Arial" panose="020B0604020202020204" pitchFamily="34" charset="0"/>
                <a:hlinkClick r:id="rId2" tooltip="North Wales"/>
              </a:rPr>
              <a:t> </a:t>
            </a:r>
            <a:r>
              <a:rPr lang="en-GB" dirty="0">
                <a:latin typeface="Arial" panose="020B0604020202020204" pitchFamily="34" charset="0"/>
              </a:rPr>
              <a:t>Wales</a:t>
            </a:r>
            <a:r>
              <a:rPr lang="en-GB" b="0" i="0" dirty="0">
                <a:solidFill>
                  <a:srgbClr val="202122"/>
                </a:solidFill>
                <a:effectLst/>
                <a:latin typeface="Arial" panose="020B0604020202020204" pitchFamily="34" charset="0"/>
              </a:rPr>
              <a:t>, famous for having the longest place name in Europe. Apart from its name it is similar to other nearby villages.</a:t>
            </a:r>
            <a:endParaRPr lang="en-GB" dirty="0"/>
          </a:p>
        </p:txBody>
      </p:sp>
    </p:spTree>
    <p:extLst>
      <p:ext uri="{BB962C8B-B14F-4D97-AF65-F5344CB8AC3E}">
        <p14:creationId xmlns:p14="http://schemas.microsoft.com/office/powerpoint/2010/main" val="516899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DE15E7B-FA7B-4024-9D61-13540B279A6E}"/>
              </a:ext>
            </a:extLst>
          </p:cNvPr>
          <p:cNvSpPr/>
          <p:nvPr/>
        </p:nvSpPr>
        <p:spPr>
          <a:xfrm>
            <a:off x="2823848" y="366177"/>
            <a:ext cx="6224717" cy="923330"/>
          </a:xfrm>
          <a:prstGeom prst="rect">
            <a:avLst/>
          </a:prstGeom>
          <a:noFill/>
        </p:spPr>
        <p:txBody>
          <a:bodyPr wrap="none" lIns="91440" tIns="45720" rIns="91440" bIns="45720">
            <a:spAutoFit/>
          </a:bodyPr>
          <a:lstStyle/>
          <a:p>
            <a:pPr algn="ctr"/>
            <a:r>
              <a:rPr lang="en-US" sz="540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Who founded Wales?</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3" name="Rectangle 2">
            <a:extLst>
              <a:ext uri="{FF2B5EF4-FFF2-40B4-BE49-F238E27FC236}">
                <a16:creationId xmlns:a16="http://schemas.microsoft.com/office/drawing/2014/main" id="{151065AE-8A93-419F-B6A0-05D37A8494C9}"/>
              </a:ext>
            </a:extLst>
          </p:cNvPr>
          <p:cNvSpPr/>
          <p:nvPr/>
        </p:nvSpPr>
        <p:spPr>
          <a:xfrm>
            <a:off x="3225553" y="1951672"/>
            <a:ext cx="6096000" cy="1938992"/>
          </a:xfrm>
          <a:prstGeom prst="rect">
            <a:avLst/>
          </a:prstGeom>
        </p:spPr>
        <p:txBody>
          <a:bodyPr>
            <a:spAutoFit/>
          </a:bodyPr>
          <a:lstStyle/>
          <a:p>
            <a:r>
              <a:rPr lang="en-GB" sz="2000" b="0" i="0" dirty="0">
                <a:solidFill>
                  <a:srgbClr val="222222"/>
                </a:solidFill>
                <a:effectLst/>
                <a:latin typeface="arial" panose="020B0604020202020204" pitchFamily="34" charset="0"/>
              </a:rPr>
              <a:t>At the time of the Norman conquest of England in 1066, the dominant ruler in Wales was </a:t>
            </a:r>
            <a:r>
              <a:rPr lang="en-GB" sz="2000" i="0" dirty="0">
                <a:solidFill>
                  <a:srgbClr val="222222"/>
                </a:solidFill>
                <a:effectLst/>
                <a:latin typeface="arial" panose="020B0604020202020204" pitchFamily="34" charset="0"/>
              </a:rPr>
              <a:t>Bleddyn ap</a:t>
            </a:r>
            <a:r>
              <a:rPr lang="en-GB" sz="2000" b="1" i="0" dirty="0">
                <a:solidFill>
                  <a:srgbClr val="222222"/>
                </a:solidFill>
                <a:effectLst/>
                <a:latin typeface="arial" panose="020B0604020202020204" pitchFamily="34" charset="0"/>
              </a:rPr>
              <a:t> </a:t>
            </a:r>
            <a:r>
              <a:rPr lang="en-GB" sz="2000" i="0" dirty="0" err="1">
                <a:solidFill>
                  <a:srgbClr val="222222"/>
                </a:solidFill>
                <a:effectLst/>
                <a:latin typeface="arial" panose="020B0604020202020204" pitchFamily="34" charset="0"/>
              </a:rPr>
              <a:t>Cynfyn</a:t>
            </a:r>
            <a:r>
              <a:rPr lang="en-GB" sz="2000" b="0" i="0" dirty="0">
                <a:solidFill>
                  <a:srgbClr val="222222"/>
                </a:solidFill>
                <a:effectLst/>
                <a:latin typeface="arial" panose="020B0604020202020204" pitchFamily="34" charset="0"/>
              </a:rPr>
              <a:t>, who was king of Gwynedd and Powys. The initial Norman successes were in the south, where </a:t>
            </a:r>
            <a:r>
              <a:rPr lang="en-GB" sz="2000" i="0" dirty="0">
                <a:solidFill>
                  <a:srgbClr val="222222"/>
                </a:solidFill>
                <a:effectLst/>
                <a:latin typeface="arial" panose="020B0604020202020204" pitchFamily="34" charset="0"/>
              </a:rPr>
              <a:t>William Fitz </a:t>
            </a:r>
            <a:r>
              <a:rPr lang="en-GB" sz="2000" i="0" dirty="0" err="1">
                <a:solidFill>
                  <a:srgbClr val="222222"/>
                </a:solidFill>
                <a:effectLst/>
                <a:latin typeface="arial" panose="020B0604020202020204" pitchFamily="34" charset="0"/>
              </a:rPr>
              <a:t>Osbern</a:t>
            </a:r>
            <a:r>
              <a:rPr lang="en-GB" sz="2000" b="0" i="0" dirty="0">
                <a:solidFill>
                  <a:srgbClr val="222222"/>
                </a:solidFill>
                <a:effectLst/>
                <a:latin typeface="arial" panose="020B0604020202020204" pitchFamily="34" charset="0"/>
              </a:rPr>
              <a:t> overran Gwent before 1070</a:t>
            </a:r>
            <a:endParaRPr lang="en-GB" sz="2000" dirty="0"/>
          </a:p>
        </p:txBody>
      </p:sp>
    </p:spTree>
    <p:extLst>
      <p:ext uri="{BB962C8B-B14F-4D97-AF65-F5344CB8AC3E}">
        <p14:creationId xmlns:p14="http://schemas.microsoft.com/office/powerpoint/2010/main" val="123275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692398-0E29-4C4B-B596-0D03EC58F35F}"/>
              </a:ext>
            </a:extLst>
          </p:cNvPr>
          <p:cNvSpPr/>
          <p:nvPr/>
        </p:nvSpPr>
        <p:spPr>
          <a:xfrm>
            <a:off x="2534261" y="0"/>
            <a:ext cx="6537560" cy="1446550"/>
          </a:xfrm>
          <a:prstGeom prst="rect">
            <a:avLst/>
          </a:prstGeom>
          <a:noFill/>
        </p:spPr>
        <p:txBody>
          <a:bodyPr wrap="none" lIns="91440" tIns="45720" rIns="91440" bIns="45720">
            <a:spAutoFit/>
          </a:bodyPr>
          <a:lstStyle/>
          <a:p>
            <a:pPr algn="ctr"/>
            <a:r>
              <a:rPr lang="en-US" sz="8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Places to visit</a:t>
            </a:r>
          </a:p>
        </p:txBody>
      </p:sp>
      <p:sp>
        <p:nvSpPr>
          <p:cNvPr id="3" name="TextBox 2">
            <a:extLst>
              <a:ext uri="{FF2B5EF4-FFF2-40B4-BE49-F238E27FC236}">
                <a16:creationId xmlns:a16="http://schemas.microsoft.com/office/drawing/2014/main" id="{D36BA661-EE79-4407-AC83-77AD0CABF988}"/>
              </a:ext>
            </a:extLst>
          </p:cNvPr>
          <p:cNvSpPr txBox="1"/>
          <p:nvPr/>
        </p:nvSpPr>
        <p:spPr>
          <a:xfrm>
            <a:off x="1578935" y="1792989"/>
            <a:ext cx="3311371" cy="369332"/>
          </a:xfrm>
          <a:prstGeom prst="rect">
            <a:avLst/>
          </a:prstGeom>
          <a:noFill/>
        </p:spPr>
        <p:txBody>
          <a:bodyPr wrap="square" rtlCol="0">
            <a:spAutoFit/>
          </a:bodyPr>
          <a:lstStyle/>
          <a:p>
            <a:r>
              <a:rPr lang="en-GB" dirty="0"/>
              <a:t>Snowdonia National Park</a:t>
            </a:r>
          </a:p>
        </p:txBody>
      </p:sp>
      <p:pic>
        <p:nvPicPr>
          <p:cNvPr id="5" name="Picture 4">
            <a:extLst>
              <a:ext uri="{FF2B5EF4-FFF2-40B4-BE49-F238E27FC236}">
                <a16:creationId xmlns:a16="http://schemas.microsoft.com/office/drawing/2014/main" id="{DD32421F-3E97-43A2-87C4-675AB1BDB5A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9932" y="2180377"/>
            <a:ext cx="2816571" cy="1875366"/>
          </a:xfrm>
          <a:prstGeom prst="rect">
            <a:avLst/>
          </a:prstGeom>
        </p:spPr>
      </p:pic>
      <p:sp>
        <p:nvSpPr>
          <p:cNvPr id="7" name="TextBox 6">
            <a:extLst>
              <a:ext uri="{FF2B5EF4-FFF2-40B4-BE49-F238E27FC236}">
                <a16:creationId xmlns:a16="http://schemas.microsoft.com/office/drawing/2014/main" id="{87DF3071-F43F-420F-B6DE-A41C0364847E}"/>
              </a:ext>
            </a:extLst>
          </p:cNvPr>
          <p:cNvSpPr txBox="1"/>
          <p:nvPr/>
        </p:nvSpPr>
        <p:spPr>
          <a:xfrm>
            <a:off x="5584110" y="1811045"/>
            <a:ext cx="3053918" cy="369332"/>
          </a:xfrm>
          <a:prstGeom prst="rect">
            <a:avLst/>
          </a:prstGeom>
          <a:noFill/>
        </p:spPr>
        <p:txBody>
          <a:bodyPr wrap="square" rtlCol="0">
            <a:spAutoFit/>
          </a:bodyPr>
          <a:lstStyle/>
          <a:p>
            <a:r>
              <a:rPr lang="en-GB" dirty="0"/>
              <a:t>Cardiff</a:t>
            </a:r>
          </a:p>
        </p:txBody>
      </p:sp>
      <p:pic>
        <p:nvPicPr>
          <p:cNvPr id="2050" name="Picture 2">
            <a:extLst>
              <a:ext uri="{FF2B5EF4-FFF2-40B4-BE49-F238E27FC236}">
                <a16:creationId xmlns:a16="http://schemas.microsoft.com/office/drawing/2014/main" id="{2DB55EE1-52D1-4F3C-93E8-8B8924BE60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7507" y="2180377"/>
            <a:ext cx="2816571" cy="184160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CF34CF5-8549-42DB-BF3F-90C75E32911B}"/>
              </a:ext>
            </a:extLst>
          </p:cNvPr>
          <p:cNvSpPr txBox="1"/>
          <p:nvPr/>
        </p:nvSpPr>
        <p:spPr>
          <a:xfrm>
            <a:off x="8638028" y="1628797"/>
            <a:ext cx="2257832" cy="369332"/>
          </a:xfrm>
          <a:prstGeom prst="rect">
            <a:avLst/>
          </a:prstGeom>
          <a:noFill/>
        </p:spPr>
        <p:txBody>
          <a:bodyPr wrap="square" rtlCol="0">
            <a:spAutoFit/>
          </a:bodyPr>
          <a:lstStyle/>
          <a:p>
            <a:r>
              <a:rPr lang="en-GB" dirty="0"/>
              <a:t>Conwy</a:t>
            </a:r>
          </a:p>
        </p:txBody>
      </p:sp>
      <p:pic>
        <p:nvPicPr>
          <p:cNvPr id="2052" name="Picture 4">
            <a:extLst>
              <a:ext uri="{FF2B5EF4-FFF2-40B4-BE49-F238E27FC236}">
                <a16:creationId xmlns:a16="http://schemas.microsoft.com/office/drawing/2014/main" id="{A6666239-F966-4D97-A04D-8B01156EDC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5082" y="2162321"/>
            <a:ext cx="2816572" cy="1877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301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0B8ADB4-B102-43E6-9A54-8B4872E6E164}"/>
              </a:ext>
            </a:extLst>
          </p:cNvPr>
          <p:cNvSpPr/>
          <p:nvPr/>
        </p:nvSpPr>
        <p:spPr>
          <a:xfrm>
            <a:off x="3734818" y="0"/>
            <a:ext cx="4314001" cy="923330"/>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This is the end</a:t>
            </a:r>
          </a:p>
        </p:txBody>
      </p:sp>
      <p:sp>
        <p:nvSpPr>
          <p:cNvPr id="4" name="Rectangle 3">
            <a:extLst>
              <a:ext uri="{FF2B5EF4-FFF2-40B4-BE49-F238E27FC236}">
                <a16:creationId xmlns:a16="http://schemas.microsoft.com/office/drawing/2014/main" id="{3B8A252A-5DD2-426B-8817-E384429A97CC}"/>
              </a:ext>
            </a:extLst>
          </p:cNvPr>
          <p:cNvSpPr/>
          <p:nvPr/>
        </p:nvSpPr>
        <p:spPr>
          <a:xfrm>
            <a:off x="2953512" y="1449431"/>
            <a:ext cx="6684264" cy="4247317"/>
          </a:xfrm>
          <a:prstGeom prst="rect">
            <a:avLst/>
          </a:prstGeom>
          <a:noFill/>
        </p:spPr>
        <p:txBody>
          <a:bodyPr wrap="square" lIns="91440" tIns="45720" rIns="91440" bIns="45720">
            <a:spAutoFit/>
          </a:bodyPr>
          <a:lstStyle/>
          <a:p>
            <a:pPr algn="ctr"/>
            <a:r>
              <a:rPr lang="en-US"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I hope you </a:t>
            </a:r>
            <a:r>
              <a:rPr lang="en-US" sz="54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e</a:t>
            </a:r>
            <a:r>
              <a:rPr lang="en-US"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njoyed my project about Wales.</a:t>
            </a:r>
          </a:p>
          <a:p>
            <a:pPr algn="ctr"/>
            <a:endParaRPr lang="en-US" sz="54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you for your time. </a:t>
            </a:r>
            <a:endPar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1407642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226</Words>
  <Application>Microsoft Macintosh PowerPoint</Application>
  <PresentationFormat>Widescreen</PresentationFormat>
  <Paragraphs>18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arial</vt:lpstr>
      <vt:lpstr>Calibri</vt:lpstr>
      <vt:lpstr>Calibri Light</vt:lpstr>
      <vt:lpstr>Georgia</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ahmad jumaa</dc:creator>
  <cp:lastModifiedBy>George Veater</cp:lastModifiedBy>
  <cp:revision>7</cp:revision>
  <dcterms:created xsi:type="dcterms:W3CDTF">2020-05-17T13:03:18Z</dcterms:created>
  <dcterms:modified xsi:type="dcterms:W3CDTF">2020-05-17T15:54:55Z</dcterms:modified>
</cp:coreProperties>
</file>